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72" r:id="rId2"/>
    <p:sldMasterId id="2147483694" r:id="rId3"/>
  </p:sldMasterIdLst>
  <p:notesMasterIdLst>
    <p:notesMasterId r:id="rId11"/>
  </p:notesMasterIdLst>
  <p:sldIdLst>
    <p:sldId id="1449" r:id="rId4"/>
    <p:sldId id="1428" r:id="rId5"/>
    <p:sldId id="295" r:id="rId6"/>
    <p:sldId id="1444" r:id="rId7"/>
    <p:sldId id="1445" r:id="rId8"/>
    <p:sldId id="1437" r:id="rId9"/>
    <p:sldId id="1443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5E3E618-778F-1343-9142-5F6EEE77CAFD}" v="49" dt="2026-04-19T10:15:31.64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467"/>
    <p:restoredTop sz="94719"/>
  </p:normalViewPr>
  <p:slideViewPr>
    <p:cSldViewPr snapToGrid="0">
      <p:cViewPr varScale="1">
        <p:scale>
          <a:sx n="138" d="100"/>
          <a:sy n="138" d="100"/>
        </p:scale>
        <p:origin x="1808" y="4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5" Type="http://schemas.openxmlformats.org/officeDocument/2006/relationships/tableStyles" Target="tableStyle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hn Garfield" userId="965a6af00b03306c" providerId="LiveId" clId="{EE840E2E-EF54-58C5-8690-252374663F7F}"/>
    <pc:docChg chg="undo custSel addSld modSld">
      <pc:chgData name="John Garfield" userId="965a6af00b03306c" providerId="LiveId" clId="{EE840E2E-EF54-58C5-8690-252374663F7F}" dt="2026-04-19T10:15:39.699" v="39" actId="207"/>
      <pc:docMkLst>
        <pc:docMk/>
      </pc:docMkLst>
      <pc:sldChg chg="modSp add mod">
        <pc:chgData name="John Garfield" userId="965a6af00b03306c" providerId="LiveId" clId="{EE840E2E-EF54-58C5-8690-252374663F7F}" dt="2026-04-19T10:15:39.699" v="39" actId="207"/>
        <pc:sldMkLst>
          <pc:docMk/>
          <pc:sldMk cId="262023954" sldId="1449"/>
        </pc:sldMkLst>
        <pc:spChg chg="mod">
          <ac:chgData name="John Garfield" userId="965a6af00b03306c" providerId="LiveId" clId="{EE840E2E-EF54-58C5-8690-252374663F7F}" dt="2026-04-19T10:15:39.699" v="39" actId="207"/>
          <ac:spMkLst>
            <pc:docMk/>
            <pc:sldMk cId="262023954" sldId="1449"/>
            <ac:spMk id="9" creationId="{C6FE521C-6EAB-6032-99CF-FCAD0FD766CB}"/>
          </ac:spMkLst>
        </pc:spChg>
        <pc:spChg chg="mod">
          <ac:chgData name="John Garfield" userId="965a6af00b03306c" providerId="LiveId" clId="{EE840E2E-EF54-58C5-8690-252374663F7F}" dt="2026-04-19T10:12:58.994" v="37" actId="1076"/>
          <ac:spMkLst>
            <pc:docMk/>
            <pc:sldMk cId="262023954" sldId="1449"/>
            <ac:spMk id="13" creationId="{F471727D-30E7-2289-97DE-F35871A6F898}"/>
          </ac:spMkLst>
        </pc:spChg>
        <pc:spChg chg="mod">
          <ac:chgData name="John Garfield" userId="965a6af00b03306c" providerId="LiveId" clId="{EE840E2E-EF54-58C5-8690-252374663F7F}" dt="2026-04-19T10:04:19.098" v="2" actId="1076"/>
          <ac:spMkLst>
            <pc:docMk/>
            <pc:sldMk cId="262023954" sldId="1449"/>
            <ac:spMk id="27" creationId="{800D6E8D-7948-4474-85CF-5DE5F8008E47}"/>
          </ac:spMkLst>
        </pc:spChg>
        <pc:spChg chg="mod">
          <ac:chgData name="John Garfield" userId="965a6af00b03306c" providerId="LiveId" clId="{EE840E2E-EF54-58C5-8690-252374663F7F}" dt="2026-04-19T10:08:42.696" v="32" actId="207"/>
          <ac:spMkLst>
            <pc:docMk/>
            <pc:sldMk cId="262023954" sldId="1449"/>
            <ac:spMk id="44" creationId="{8ED37415-14CD-F29F-08C1-E48B7931CBA1}"/>
          </ac:spMkLst>
        </pc:spChg>
        <pc:cxnChg chg="mod">
          <ac:chgData name="John Garfield" userId="965a6af00b03306c" providerId="LiveId" clId="{EE840E2E-EF54-58C5-8690-252374663F7F}" dt="2026-04-19T10:04:19.098" v="2" actId="1076"/>
          <ac:cxnSpMkLst>
            <pc:docMk/>
            <pc:sldMk cId="262023954" sldId="1449"/>
            <ac:cxnSpMk id="28" creationId="{0C4922F9-A799-9A47-7185-9A777C270CD3}"/>
          </ac:cxnSpMkLst>
        </pc:cxnChg>
        <pc:cxnChg chg="mod">
          <ac:chgData name="John Garfield" userId="965a6af00b03306c" providerId="LiveId" clId="{EE840E2E-EF54-58C5-8690-252374663F7F}" dt="2026-04-19T10:04:19.098" v="2" actId="1076"/>
          <ac:cxnSpMkLst>
            <pc:docMk/>
            <pc:sldMk cId="262023954" sldId="1449"/>
            <ac:cxnSpMk id="36" creationId="{ABB13A90-866E-2DE3-B393-EC360EEF779E}"/>
          </ac:cxnSpMkLst>
        </pc:cxn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497E20-D680-D24D-9432-9B655822BEA2}" type="datetimeFigureOut">
              <a:rPr lang="en-US" smtClean="0"/>
              <a:t>4/19/26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37F0AC-9083-404E-BA73-2D8075256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00484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1922AA-9305-5771-C708-0B6A48C575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166DC8D-24A4-6F4C-8A85-AFF67141DC6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61C6F90-F303-2145-00A1-8FF3FB8B7F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5C41EF-79EA-5B75-C035-C9846BDC91E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093D5C-A839-4983-95C0-8225781CCE3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250140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54050" y="1162050"/>
            <a:ext cx="5573713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9A781FE-EE05-46DE-AEE9-D8FE2447F10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579864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C4FFAD-C9F7-45EF-9447-2C0F7BC92F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4415B20-5EB5-CDFC-D7F2-E0FC99C0ED8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42FEF0F-63A1-055D-C200-915FB6FF008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88A07E-4082-1078-A057-9FD32879B0B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093D5C-A839-4983-95C0-8225781CCE3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616755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C4FFAD-C9F7-45EF-9447-2C0F7BC92F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4415B20-5EB5-CDFC-D7F2-E0FC99C0ED8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42FEF0F-63A1-055D-C200-915FB6FF008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88A07E-4082-1078-A057-9FD32879B0B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093D5C-A839-4983-95C0-8225781CCE3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616755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D6A0CA-7296-7FE1-EDA8-F97E3EA66C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365DFEF-40DB-6AB4-B7C8-D2C75719A1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F4500D-4C6D-4E93-A374-66A838C8E0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05DD1-7CBA-4342-8397-2C7C7A620D37}" type="datetimeFigureOut">
              <a:rPr lang="en-US" smtClean="0"/>
              <a:t>4/19/26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137CA3-991C-C5A0-8EE4-617526CE18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97B42C-CA6D-302D-6F7D-E438064B90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E25B0C-67C5-4B3B-9683-20D3F1612D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39640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867CE6-3039-237A-B1B6-39ACFBF0B4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D9450F-5918-A2E2-DC98-23F18574CB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BDCBF1-6645-E7BA-6A4A-18DCCF1AC1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05DD1-7CBA-4342-8397-2C7C7A620D37}" type="datetimeFigureOut">
              <a:rPr lang="en-US" smtClean="0"/>
              <a:t>4/19/26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076131-CD75-7505-1927-8F169966D8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B46360-20E6-AF15-18C0-414013BA76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E25B0C-67C5-4B3B-9683-20D3F1612D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62432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73E3DB-8312-0B21-A095-BB29EC1137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0083BB-C0AA-C0F0-8FA8-E4F57C0608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C6ACC6-03AB-68D6-F84A-EEADFBF1C0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05DD1-7CBA-4342-8397-2C7C7A620D37}" type="datetimeFigureOut">
              <a:rPr lang="en-US" smtClean="0"/>
              <a:t>4/19/26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74C805-C1B5-DF5D-0EE2-94C8E9F81F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072F59-70B3-B528-AF0F-1885AE92D3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E25B0C-67C5-4B3B-9683-20D3F1612D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19686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F2556E-F782-7B69-621C-71D67BCA16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B49B0A-9C3D-BDD1-D6C5-7B97E2DF297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9AD23D2-CDB8-BDDE-B3D3-BB7EC59775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683BBC9-E433-3F22-4AAD-1CA77282C0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05DD1-7CBA-4342-8397-2C7C7A620D37}" type="datetimeFigureOut">
              <a:rPr lang="en-US" smtClean="0"/>
              <a:t>4/19/26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0548336-2BC7-08E6-CCF5-620AAFC97B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500F020-1EE9-A3D3-FF33-004277EE1A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E25B0C-67C5-4B3B-9683-20D3F1612D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82155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F1CEC6-D6C8-D318-8F15-C82EE135FD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75E3BD-C8FC-99DE-7ACD-4E6BBE64C4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401879B-9F4D-6DFE-7EB7-6C65870FB3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65A8DC0-5F1F-E4DA-7524-0C4D23F8B13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61EFF07-F182-6FA3-F80B-E6779F6B58D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8CD1BC6-26FA-17E0-001B-68C27170AE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05DD1-7CBA-4342-8397-2C7C7A620D37}" type="datetimeFigureOut">
              <a:rPr lang="en-US" smtClean="0"/>
              <a:t>4/19/26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67093D8-3AC6-F08A-44FA-4D614900CD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E33DB46-6DEA-A4DF-3CA5-09160542FC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E25B0C-67C5-4B3B-9683-20D3F1612D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87155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138725-71B9-5B60-2781-D64A0FAB4B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7045986-64A7-9C11-FA6F-D9525C4608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05DD1-7CBA-4342-8397-2C7C7A620D37}" type="datetimeFigureOut">
              <a:rPr lang="en-US" smtClean="0"/>
              <a:t>4/19/26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226EE04-FB60-1CAB-2117-18AE11DE1B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BF93F8A-E8AC-5373-6925-68C02875A1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E25B0C-67C5-4B3B-9683-20D3F1612D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2832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56C02E9-B499-6D9B-704F-202AB9A0A6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05DD1-7CBA-4342-8397-2C7C7A620D37}" type="datetimeFigureOut">
              <a:rPr lang="en-US" smtClean="0"/>
              <a:t>4/19/26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7535836-75F5-B13D-09FA-3B3CB13876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6530D2-EEB0-7DD0-944C-55E2340FE6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E25B0C-67C5-4B3B-9683-20D3F1612D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54919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861CC5-4FA2-662D-02D6-FB8D8E65E3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B4B006-377B-945E-BEAD-57464E757E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84453F-93AB-5C27-5D27-F2D1720E92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3CEBB1D-A55A-5418-B92B-881E9D976F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05DD1-7CBA-4342-8397-2C7C7A620D37}" type="datetimeFigureOut">
              <a:rPr lang="en-US" smtClean="0"/>
              <a:t>4/19/26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13B02A7-1255-B56E-0FB0-E0303596D3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805C85-D1B5-22B2-55B7-971465B85E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E25B0C-67C5-4B3B-9683-20D3F1612D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48694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CB7D91-A23E-B55A-7A30-FEEF9C9EB7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7EBD7D3-E4FC-DC32-61DC-6372F2FA62C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4BDF48-D525-713C-C801-76C971A7C9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2163828-CBBD-D5AA-7D1F-9C5EEC71B0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05DD1-7CBA-4342-8397-2C7C7A620D37}" type="datetimeFigureOut">
              <a:rPr lang="en-US" smtClean="0"/>
              <a:t>4/19/26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305B56-CCCF-2904-F775-1F94FD366C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84CE73-B22E-4D59-17BF-C81D074A3F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E25B0C-67C5-4B3B-9683-20D3F1612D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39655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BD5C1D-A5F8-390E-F77D-EAEFE05B5C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B1F7AC0-15E8-D9EC-BBC2-C72E92508C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59E565-7BD6-8AEA-E1BA-16E6D35AD1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05DD1-7CBA-4342-8397-2C7C7A620D37}" type="datetimeFigureOut">
              <a:rPr lang="en-US" smtClean="0"/>
              <a:t>4/19/26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C42F02-278D-ACC6-2D93-51D5A722D4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21ECFC-72EB-049E-3D35-EC47E92928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E25B0C-67C5-4B3B-9683-20D3F1612D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73544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EF14B61-AA40-450F-A99C-64B00C6CF48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9008464-77DE-C125-7DC6-0616B22157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BF14B3-F609-19B5-9C6E-113D72CD68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05DD1-7CBA-4342-8397-2C7C7A620D37}" type="datetimeFigureOut">
              <a:rPr lang="en-US" smtClean="0"/>
              <a:t>4/19/26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27EFDA-207D-8D86-EAF5-65F1E84A45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6D0A12-130C-A54D-438E-D82C748845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E25B0C-67C5-4B3B-9683-20D3F1612D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45679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C2B24-DB8F-4AC0-B286-EA7B96EC5A10}" type="datetimeFigureOut">
              <a:rPr lang="en-US" smtClean="0"/>
              <a:t>4/19/26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6158AF-20CC-42EF-B17C-1A4AF95221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76827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C2B24-DB8F-4AC0-B286-EA7B96EC5A10}" type="datetimeFigureOut">
              <a:rPr lang="en-US" smtClean="0"/>
              <a:t>4/19/26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6158AF-20CC-42EF-B17C-1A4AF95221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81398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C2B24-DB8F-4AC0-B286-EA7B96EC5A10}" type="datetimeFigureOut">
              <a:rPr lang="en-US" smtClean="0"/>
              <a:t>4/19/26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6158AF-20CC-42EF-B17C-1A4AF95221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965813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C2B24-DB8F-4AC0-B286-EA7B96EC5A10}" type="datetimeFigureOut">
              <a:rPr lang="en-US" smtClean="0"/>
              <a:t>4/19/26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6158AF-20CC-42EF-B17C-1A4AF95221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30818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C2B24-DB8F-4AC0-B286-EA7B96EC5A10}" type="datetimeFigureOut">
              <a:rPr lang="en-US" smtClean="0"/>
              <a:t>4/19/26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6158AF-20CC-42EF-B17C-1A4AF95221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89200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C2B24-DB8F-4AC0-B286-EA7B96EC5A10}" type="datetimeFigureOut">
              <a:rPr lang="en-US" smtClean="0"/>
              <a:t>4/19/26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6158AF-20CC-42EF-B17C-1A4AF95221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886703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C2B24-DB8F-4AC0-B286-EA7B96EC5A10}" type="datetimeFigureOut">
              <a:rPr lang="en-US" smtClean="0"/>
              <a:t>4/19/26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6158AF-20CC-42EF-B17C-1A4AF95221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299321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C2B24-DB8F-4AC0-B286-EA7B96EC5A10}" type="datetimeFigureOut">
              <a:rPr lang="en-US" smtClean="0"/>
              <a:t>4/19/26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6158AF-20CC-42EF-B17C-1A4AF95221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206436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C2B24-DB8F-4AC0-B286-EA7B96EC5A10}" type="datetimeFigureOut">
              <a:rPr lang="en-US" smtClean="0"/>
              <a:t>4/19/26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6158AF-20CC-42EF-B17C-1A4AF95221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284224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C2B24-DB8F-4AC0-B286-EA7B96EC5A10}" type="datetimeFigureOut">
              <a:rPr lang="en-US" smtClean="0"/>
              <a:t>4/19/26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6158AF-20CC-42EF-B17C-1A4AF95221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21547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C2B24-DB8F-4AC0-B286-EA7B96EC5A10}" type="datetimeFigureOut">
              <a:rPr lang="en-US" smtClean="0"/>
              <a:t>4/19/26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6158AF-20CC-42EF-B17C-1A4AF95221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738511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183784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39F39F-5F86-E4C7-2E20-7A8D4B8F71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1E9F1F4-6040-5CC7-BD5D-424C5F13DD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C8D2F-6304-430F-B233-DA4074F1EA8A}" type="datetimeFigureOut">
              <a:rPr lang="en-US" smtClean="0"/>
              <a:t>4/19/26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100CE2F-CABA-4B95-063F-6FB8384BFB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74220FC-764B-26B0-9394-2E8118E732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ABF24-9114-432D-9C32-437065287E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051273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39F39F-5F86-E4C7-2E20-7A8D4B8F71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1E9F1F4-6040-5CC7-BD5D-424C5F13DD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C8D2F-6304-430F-B233-DA4074F1EA8A}" type="datetimeFigureOut">
              <a:rPr lang="en-US" smtClean="0"/>
              <a:t>4/19/26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100CE2F-CABA-4B95-063F-6FB8384BFB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74220FC-764B-26B0-9394-2E8118E732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ABF24-9114-432D-9C32-437065287E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068172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956411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39F39F-5F86-E4C7-2E20-7A8D4B8F71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1E9F1F4-6040-5CC7-BD5D-424C5F13DD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C8D2F-6304-430F-B233-DA4074F1EA8A}" type="datetimeFigureOut">
              <a:rPr lang="en-US" smtClean="0"/>
              <a:t>4/19/26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100CE2F-CABA-4B95-063F-6FB8384BFB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74220FC-764B-26B0-9394-2E8118E732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ABF24-9114-432D-9C32-437065287E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911725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39F39F-5F86-E4C7-2E20-7A8D4B8F71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1E9F1F4-6040-5CC7-BD5D-424C5F13DD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C8D2F-6304-430F-B233-DA4074F1EA8A}" type="datetimeFigureOut">
              <a:rPr lang="en-US" smtClean="0"/>
              <a:t>4/19/26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100CE2F-CABA-4B95-063F-6FB8384BFB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74220FC-764B-26B0-9394-2E8118E732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ABF24-9114-432D-9C32-437065287E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000559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39F39F-5F86-E4C7-2E20-7A8D4B8F71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1E9F1F4-6040-5CC7-BD5D-424C5F13DD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C8D2F-6304-430F-B233-DA4074F1EA8A}" type="datetimeFigureOut">
              <a:rPr lang="en-US" smtClean="0"/>
              <a:t>4/19/26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100CE2F-CABA-4B95-063F-6FB8384BFB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74220FC-764B-26B0-9394-2E8118E732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ABF24-9114-432D-9C32-437065287E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959025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9462895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39F39F-5F86-E4C7-2E20-7A8D4B8F71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1E9F1F4-6040-5CC7-BD5D-424C5F13DD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C8D2F-6304-430F-B233-DA4074F1EA8A}" type="datetimeFigureOut">
              <a:rPr lang="en-US" smtClean="0"/>
              <a:t>4/19/26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100CE2F-CABA-4B95-063F-6FB8384BFB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74220FC-764B-26B0-9394-2E8118E732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ABF24-9114-432D-9C32-437065287E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84046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39F39F-5F86-E4C7-2E20-7A8D4B8F71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1E9F1F4-6040-5CC7-BD5D-424C5F13DD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C8D2F-6304-430F-B233-DA4074F1EA8A}" type="datetimeFigureOut">
              <a:rPr lang="en-US" smtClean="0"/>
              <a:t>4/19/26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100CE2F-CABA-4B95-063F-6FB8384BFB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74220FC-764B-26B0-9394-2E8118E732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ABF24-9114-432D-9C32-437065287E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343998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66FBEA-9250-CB30-ED27-D3095FB740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9984A52-1D31-88BC-CDDD-B8657CA656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699C1D-0625-78E9-F1E0-C0171243C3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5B001-8C89-4F11-9D0F-E4B8A87968B9}" type="datetimeFigureOut">
              <a:rPr lang="en-US" smtClean="0"/>
              <a:t>4/19/26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478306-8612-B722-7FC1-3874201810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9E7129-4440-348B-0C62-6B7F6C50C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E57FE-23FA-45F1-A31C-F6ED303254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372311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505D29-9A5F-F3B4-5BE2-DDBD9F28FB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8DFF7D-1637-8854-E6EA-1F54724CC6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2B96B1-FE95-3F2A-790C-06E6030624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5B001-8C89-4F11-9D0F-E4B8A87968B9}" type="datetimeFigureOut">
              <a:rPr lang="en-US" smtClean="0"/>
              <a:t>4/19/26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10538B-B196-7424-DC2D-0CAAD93F09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78F4B1-EA04-62BE-FD2D-41C57596C4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E57FE-23FA-45F1-A31C-F6ED303254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720614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6A939B-D6E8-63B5-E9C2-328C8B0C22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BB19A9-84E6-A95E-949C-8D0BA65B45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13C521-5FCF-5803-A410-81DF6760C0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5B001-8C89-4F11-9D0F-E4B8A87968B9}" type="datetimeFigureOut">
              <a:rPr lang="en-US" smtClean="0"/>
              <a:t>4/19/26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CBF024-89CD-269D-CE00-E69B60DA33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26EF0E-7F45-7E33-E1D1-E0F4D2F0E5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E57FE-23FA-45F1-A31C-F6ED303254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717012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EE9319-F99D-C8F7-6834-417697D154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3444B5-2576-E67A-508A-619CF94A307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A499F2-6B46-E90E-7C65-AFFA1C0B47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7B259FC-56E4-7334-ADA5-9E5DB660E0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5B001-8C89-4F11-9D0F-E4B8A87968B9}" type="datetimeFigureOut">
              <a:rPr lang="en-US" smtClean="0"/>
              <a:t>4/19/26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DD02CB-DF04-2EFE-E171-1C8D7D8DF0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C4EBF5-3696-78BD-0D03-FCC1360D4B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E57FE-23FA-45F1-A31C-F6ED303254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345826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08112E-F396-B485-EAF8-78D13021E5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7E87EF-E8E5-D92B-2261-3E74BFF8B7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F4F4EE5-0BF0-AE73-B7AE-7C8A6E0774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D29EC24-FAC8-B2CC-02B5-99DC5241DF7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9F99022-AD82-BF68-3D88-9F390E9DD34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F4B9BAE-EF39-49E2-E291-C00E3D7D57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5B001-8C89-4F11-9D0F-E4B8A87968B9}" type="datetimeFigureOut">
              <a:rPr lang="en-US" smtClean="0"/>
              <a:t>4/19/26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EE207AD-25EC-F06B-E1FA-9C822FDCDC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76B3AFE-D319-308B-7A88-C164102F99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E57FE-23FA-45F1-A31C-F6ED303254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321560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217E03-98D7-91E0-361F-73B311FD7B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0C07560-0FE9-562A-DF9C-C14929CF23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5B001-8C89-4F11-9D0F-E4B8A87968B9}" type="datetimeFigureOut">
              <a:rPr lang="en-US" smtClean="0"/>
              <a:t>4/19/26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B8B77E8-5775-22CB-E40E-C2735001B3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016F1B8-B75C-CBBB-0970-BFE08EEAB9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E57FE-23FA-45F1-A31C-F6ED303254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78668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76EA4D3-AF40-0753-E4A8-4C0DB62787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5B001-8C89-4F11-9D0F-E4B8A87968B9}" type="datetimeFigureOut">
              <a:rPr lang="en-US" smtClean="0"/>
              <a:t>4/19/26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581C27C-BE20-CCA2-1FF5-AD741D7BDE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A48233-CA85-18E5-C15C-1E895AD16F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E57FE-23FA-45F1-A31C-F6ED303254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818520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2ED1C6-4D8C-E4B3-CF81-70593420A2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06055E-055C-4513-78B4-AED16CB83E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10DEBD-617D-D0FA-8C09-0987B14660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CC84EC1-2E3F-F6B3-AD47-830A4BDA6B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5B001-8C89-4F11-9D0F-E4B8A87968B9}" type="datetimeFigureOut">
              <a:rPr lang="en-US" smtClean="0"/>
              <a:t>4/19/26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A1AC863-0D31-8E03-A188-EFC219F2A7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8EA036-EA19-535F-FF5C-F02532AB08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E57FE-23FA-45F1-A31C-F6ED303254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876306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F8BBBF-F2BB-49D3-0D96-453A343A0B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9AD9313-2AA7-A190-CE8B-0AC3C38C56D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F6235E-33B4-08BA-5473-5B2B086EF9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ECD7F76-6BC6-4407-32D0-DC3B102B06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5B001-8C89-4F11-9D0F-E4B8A87968B9}" type="datetimeFigureOut">
              <a:rPr lang="en-US" smtClean="0"/>
              <a:t>4/19/26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DD6787C-B9DB-0478-E451-F9F2561C20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1302E4-9B91-672D-70C1-C475C4A9D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E57FE-23FA-45F1-A31C-F6ED303254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370261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655CB4-66F2-850E-05FB-80EBC144D5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5037477-8CFD-FAB3-4F7D-2998C298F6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F9F664-4645-9D25-2716-8E5660EEEC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5B001-8C89-4F11-9D0F-E4B8A87968B9}" type="datetimeFigureOut">
              <a:rPr lang="en-US" smtClean="0"/>
              <a:t>4/19/26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4BB307-C5DD-3D51-A458-5226C3ADC2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7BA037-1D0E-D189-EDE5-15D25AAB81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E57FE-23FA-45F1-A31C-F6ED303254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270065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2F54439-90B0-FD79-5828-6C6623879B7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3315697-8997-66B8-D912-1DFACB203F5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96A3D4-4037-A5C8-4484-88FA8AE2EA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5B001-8C89-4F11-9D0F-E4B8A87968B9}" type="datetimeFigureOut">
              <a:rPr lang="en-US" smtClean="0"/>
              <a:t>4/19/26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6FFEDA-5FC3-1A79-C894-3EB7633847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AE6B3A-2936-B54F-9BC9-4657A5F9A7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E57FE-23FA-45F1-A31C-F6ED303254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63225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4.xml"/><Relationship Id="rId21" Type="http://schemas.openxmlformats.org/officeDocument/2006/relationships/slideLayout" Target="../slideLayouts/slideLayout32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slideLayout" Target="../slideLayouts/slideLayout31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slideLayout" Target="../slideLayouts/slideLayout43.xml"/><Relationship Id="rId5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42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B056E30-3C79-AEA2-6D4B-3DA895FEED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8E38EF-0073-DF9A-5360-E7921F4ABE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2B56E3-5DCF-397A-89A7-83FA20EB586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FF05DD1-7CBA-4342-8397-2C7C7A620D37}" type="datetimeFigureOut">
              <a:rPr lang="en-US" smtClean="0"/>
              <a:t>4/19/26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9A2086-5494-CEBF-2F6A-E7502F01DB0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4DA453-1E28-9C81-BE51-4406E848CF1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4E25B0C-67C5-4B3B-9683-20D3F1612D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60794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48C2B24-DB8F-4AC0-B286-EA7B96EC5A10}" type="datetimeFigureOut">
              <a:rPr lang="en-US" smtClean="0"/>
              <a:t>4/19/26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6158AF-20CC-42EF-B17C-1A4AF95221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0418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  <p:sldLayoutId id="2147483692" r:id="rId20"/>
    <p:sldLayoutId id="2147483693" r:id="rId2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66DBCC2-DE5C-0C54-F166-C937144B29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1658EC-17EC-1473-37E1-3B9E22A4F8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21848C-00F0-0572-A95C-0B01575FD55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15B001-8C89-4F11-9D0F-E4B8A87968B9}" type="datetimeFigureOut">
              <a:rPr lang="en-US" smtClean="0"/>
              <a:t>4/19/26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A62186-1611-3352-E387-917E803FD6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270416-79EF-3A18-528F-0A6DCBDE0DF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0E57FE-23FA-45F1-A31C-F6ED303254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57090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s://releasingkings.com/wp-content/uploads/2026/04/2026-04-12-The-Roadmap-to-Sonship.pdf" TargetMode="External"/><Relationship Id="rId3" Type="http://schemas.openxmlformats.org/officeDocument/2006/relationships/hyperlink" Target="https://releasingkings.com/wp-content/uploads/2026/04/2026-04-19-Coaching-Slides.pptx" TargetMode="External"/><Relationship Id="rId7" Type="http://schemas.openxmlformats.org/officeDocument/2006/relationships/hyperlink" Target="https://releasingkings.com/wp-content/uploads/2026/02/2026-02-12-Culture-Plan.pdf" TargetMode="External"/><Relationship Id="rId12" Type="http://schemas.openxmlformats.org/officeDocument/2006/relationships/hyperlink" Target="https://releasingkings.com/wp-content/uploads/2026/02/2026-02-05-Johns-Business-7-Spirit-Profile.pdf" TargetMode="External"/><Relationship Id="rId2" Type="http://schemas.openxmlformats.org/officeDocument/2006/relationships/hyperlink" Target="https://releasingkings.com/wp-content/uploads/2026/02/2026-01-30-Aspirations-Template.docx" TargetMode="External"/><Relationship Id="rId1" Type="http://schemas.openxmlformats.org/officeDocument/2006/relationships/slideLayout" Target="../slideLayouts/slideLayout13.xml"/><Relationship Id="rId6" Type="http://schemas.openxmlformats.org/officeDocument/2006/relationships/hyperlink" Target="https://www.amazon.com/Sonship-Ascension-Reformation-John-Garfield/dp/B0FL1ZLR9W/ref=tmm_pap_swatch_0?_encoding=UTF8&amp;dib_tag=se&amp;dib=eyJ2IjoiMSJ9.vpn0WHIpVU5otWSE1tFPcRI__BfWhF2_U3KgApZUV18WOlr1xe6gN_I7T_fJALV-E0Wu5AHOB-cESjAuiS_cRKEHEY9ZKb3nvqptmmiExAna3tVM3P8Jf4NVxDJAMRV5FS-8akJTB5hPRYViL5-QAXp2BBijvrmgTpsC25gmJpEMKuqIAydEsR1W2D9tthU1jdFgcgdEBpVbESKqbM-g4eQbplCxgX6T5Me4Ny4jevQ.mf8tK5IEEKnmrEbHbcfDIcYdhr-GCgy35e0Hec6MWzc&amp;qid=1755186444&amp;sr=8-1" TargetMode="External"/><Relationship Id="rId11" Type="http://schemas.openxmlformats.org/officeDocument/2006/relationships/hyperlink" Target="https://releasingkings.com/wp-content/uploads/2026/03/2026-03-29-BankWyse-Purpose-and-Aspirations.pdf" TargetMode="External"/><Relationship Id="rId5" Type="http://schemas.openxmlformats.org/officeDocument/2006/relationships/hyperlink" Target="https://releasingkings.com/wp-content/uploads/2026/04/2025-05-11-johns-Offer-Short.docx" TargetMode="External"/><Relationship Id="rId10" Type="http://schemas.openxmlformats.org/officeDocument/2006/relationships/hyperlink" Target="https://releasingkings.com/wp-content/uploads/2026/02/2026-02-04-Johns-Biz-Aspirations.pdf" TargetMode="External"/><Relationship Id="rId4" Type="http://schemas.openxmlformats.org/officeDocument/2006/relationships/hyperlink" Target="https://releasingkings.com/wp-content/uploads/2026/04/2025-05-29-Johns-Story.docx" TargetMode="External"/><Relationship Id="rId9" Type="http://schemas.openxmlformats.org/officeDocument/2006/relationships/hyperlink" Target="https://releasingkings.com/wp-content/uploads/2026/02/2026-02-09-Kingdom-Business-Culture-Field-Guide-9-Steps.pdf" TargetMode="Externa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uJgZrrH6xeg" TargetMode="External"/><Relationship Id="rId3" Type="http://schemas.openxmlformats.org/officeDocument/2006/relationships/hyperlink" Target="https://www.youtube.com/watch?v=m1coy3gCxpE" TargetMode="External"/><Relationship Id="rId7" Type="http://schemas.openxmlformats.org/officeDocument/2006/relationships/hyperlink" Target="https://www.youtube.com/watch?v=cWGBZTdxqzw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6" Type="http://schemas.openxmlformats.org/officeDocument/2006/relationships/hyperlink" Target="https://www.youtube.com/watch?v=ju8BbWT4zAg" TargetMode="External"/><Relationship Id="rId11" Type="http://schemas.openxmlformats.org/officeDocument/2006/relationships/hyperlink" Target="https://www.youtube.com/watch?v=VlWHe7CXynI" TargetMode="External"/><Relationship Id="rId5" Type="http://schemas.openxmlformats.org/officeDocument/2006/relationships/hyperlink" Target="https://www.youtube.com/watch?v=seg6d16xmsM" TargetMode="External"/><Relationship Id="rId10" Type="http://schemas.openxmlformats.org/officeDocument/2006/relationships/hyperlink" Target="https://www.youtube.com/watch?v=-3rzt6i-shY" TargetMode="External"/><Relationship Id="rId4" Type="http://schemas.openxmlformats.org/officeDocument/2006/relationships/hyperlink" Target="https://www.youtube.com/watch?v=gBU6iGKDj2A" TargetMode="External"/><Relationship Id="rId9" Type="http://schemas.openxmlformats.org/officeDocument/2006/relationships/hyperlink" Target="https://www.youtube.com/watch?v=3E5WzrYvm-8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releasingkings.com/2024-12-17-demolishing-strongholds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releasingkings.com/2024-12-17-demolishing-strongholds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releasingkings.com/wp-content/uploads/2025/11/2025-11-01-7-Spirit-Council-Assessment.pdf" TargetMode="External"/><Relationship Id="rId3" Type="http://schemas.openxmlformats.org/officeDocument/2006/relationships/hyperlink" Target="https://releasingkings.com/2024-04-14-sonship-and-the-council/" TargetMode="External"/><Relationship Id="rId7" Type="http://schemas.openxmlformats.org/officeDocument/2006/relationships/hyperlink" Target="https://releasingkings.com/wp-content/uploads/2026/04/2026-04-07-Lead-Your-Tribe-Playbook.pdf" TargetMode="External"/><Relationship Id="rId2" Type="http://schemas.openxmlformats.org/officeDocument/2006/relationships/hyperlink" Target="https://releasingkings.com/2023-04-02-ascending-to-the-council-made-simple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releasingkings.com/2026-03-17-lead-your-tribe-into-sonship/" TargetMode="External"/><Relationship Id="rId5" Type="http://schemas.openxmlformats.org/officeDocument/2006/relationships/hyperlink" Target="https://releasingkings.com/wp-content/uploads/2026/01/2026-01-01-The-Roadmap-to-Sonship-1.pdf" TargetMode="External"/><Relationship Id="rId4" Type="http://schemas.openxmlformats.org/officeDocument/2006/relationships/hyperlink" Target="https://releasingkings.com/wp-content/uploads/2025/07/2025-07-12-Court-Council-Tool-Kit.pdf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releasingkings.com/wp-content/uploads/2026/04/2026-04-13-Council-After-the-Meet-UP-003-jc.pdf" TargetMode="External"/><Relationship Id="rId4" Type="http://schemas.openxmlformats.org/officeDocument/2006/relationships/hyperlink" Target="https://releasingkings.com/wp-content/uploads/2026/04/2026-04-06-Council-Meetup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B4DA9B-D2EA-F0C0-0E86-189D18BE39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7">
            <a:extLst>
              <a:ext uri="{FF2B5EF4-FFF2-40B4-BE49-F238E27FC236}">
                <a16:creationId xmlns:a16="http://schemas.microsoft.com/office/drawing/2014/main" id="{A9BD90CF-5979-CC44-D942-284CFB1540FB}"/>
              </a:ext>
            </a:extLst>
          </p:cNvPr>
          <p:cNvSpPr/>
          <p:nvPr/>
        </p:nvSpPr>
        <p:spPr>
          <a:xfrm>
            <a:off x="2576531" y="2202257"/>
            <a:ext cx="2425343" cy="1525937"/>
          </a:xfrm>
          <a:prstGeom prst="roundRect">
            <a:avLst/>
          </a:prstGeom>
          <a:solidFill>
            <a:schemeClr val="accent6">
              <a:lumMod val="20000"/>
              <a:lumOff val="80000"/>
              <a:alpha val="50000"/>
            </a:schemeClr>
          </a:solidFill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Your 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75000"/>
                    <a:lumOff val="2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Aspirations</a:t>
            </a:r>
            <a:endParaRPr kumimoji="0" lang="en-US" sz="2400" b="0" i="1" u="none" strike="noStrike" kern="1200" cap="none" spc="0" normalizeH="0" baseline="0" noProof="0" dirty="0">
              <a:ln>
                <a:noFill/>
              </a:ln>
              <a:solidFill>
                <a:srgbClr val="0E2841">
                  <a:lumMod val="75000"/>
                  <a:lumOff val="2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160020" marR="0" lvl="0" indent="-25146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arenR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Where will I be?</a:t>
            </a:r>
          </a:p>
          <a:p>
            <a:pPr marL="160020" marR="0" lvl="0" indent="-25146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arenR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How will it Feel?</a:t>
            </a:r>
          </a:p>
          <a:p>
            <a:pPr marL="160020" marR="0" lvl="0" indent="-25146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arenR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What is Father Doing?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What’s my Next Step?</a:t>
            </a:r>
            <a:b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7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: Rounded Corners 7">
            <a:extLst>
              <a:ext uri="{FF2B5EF4-FFF2-40B4-BE49-F238E27FC236}">
                <a16:creationId xmlns:a16="http://schemas.microsoft.com/office/drawing/2014/main" id="{F898BACD-C3FE-99F2-3C96-80F210BE80B1}"/>
              </a:ext>
            </a:extLst>
          </p:cNvPr>
          <p:cNvSpPr/>
          <p:nvPr/>
        </p:nvSpPr>
        <p:spPr>
          <a:xfrm>
            <a:off x="310891" y="2202257"/>
            <a:ext cx="2000569" cy="1525937"/>
          </a:xfrm>
          <a:prstGeom prst="roundRect">
            <a:avLst/>
          </a:prstGeom>
          <a:solidFill>
            <a:schemeClr val="accent6">
              <a:lumMod val="20000"/>
              <a:lumOff val="80000"/>
              <a:alpha val="50000"/>
            </a:schemeClr>
          </a:solidFill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Life/Business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Purpose In a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75000"/>
                    <a:lumOff val="2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Purpose Profile</a:t>
            </a:r>
            <a:endParaRPr kumimoji="0" lang="en-US" sz="2000" b="0" i="1" u="none" strike="noStrike" kern="1200" cap="none" spc="0" normalizeH="0" baseline="0" noProof="0" dirty="0">
              <a:ln>
                <a:noFill/>
              </a:ln>
              <a:solidFill>
                <a:srgbClr val="0E2841">
                  <a:lumMod val="75000"/>
                  <a:lumOff val="2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“Prophetic Why”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10D62581-1549-DD0A-0E9E-227D2F9D4F5F}"/>
              </a:ext>
            </a:extLst>
          </p:cNvPr>
          <p:cNvCxnSpPr>
            <a:cxnSpLocks/>
            <a:stCxn id="5" idx="3"/>
          </p:cNvCxnSpPr>
          <p:nvPr/>
        </p:nvCxnSpPr>
        <p:spPr>
          <a:xfrm>
            <a:off x="5001874" y="2965226"/>
            <a:ext cx="265071" cy="0"/>
          </a:xfrm>
          <a:prstGeom prst="straightConnector1">
            <a:avLst/>
          </a:prstGeom>
          <a:ln w="412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7243CAF6-2FAE-A8F5-8E43-F7FB908812EF}"/>
              </a:ext>
            </a:extLst>
          </p:cNvPr>
          <p:cNvCxnSpPr>
            <a:cxnSpLocks/>
            <a:stCxn id="6" idx="3"/>
            <a:endCxn id="5" idx="1"/>
          </p:cNvCxnSpPr>
          <p:nvPr/>
        </p:nvCxnSpPr>
        <p:spPr>
          <a:xfrm>
            <a:off x="2311460" y="2965226"/>
            <a:ext cx="265071" cy="0"/>
          </a:xfrm>
          <a:prstGeom prst="straightConnector1">
            <a:avLst/>
          </a:prstGeom>
          <a:ln w="412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: Rounded Corners 7">
            <a:extLst>
              <a:ext uri="{FF2B5EF4-FFF2-40B4-BE49-F238E27FC236}">
                <a16:creationId xmlns:a16="http://schemas.microsoft.com/office/drawing/2014/main" id="{C6FE521C-6EAB-6032-99CF-FCAD0FD766CB}"/>
              </a:ext>
            </a:extLst>
          </p:cNvPr>
          <p:cNvSpPr/>
          <p:nvPr/>
        </p:nvSpPr>
        <p:spPr>
          <a:xfrm>
            <a:off x="5266945" y="2202257"/>
            <a:ext cx="1925376" cy="1525937"/>
          </a:xfrm>
          <a:prstGeom prst="roundRect">
            <a:avLst/>
          </a:prstGeom>
          <a:solidFill>
            <a:schemeClr val="accent4">
              <a:lumMod val="20000"/>
              <a:lumOff val="80000"/>
              <a:alpha val="50000"/>
            </a:schemeClr>
          </a:solidFill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Your Story</a:t>
            </a:r>
            <a:endParaRPr kumimoji="0" lang="en-US" sz="2400" b="0" i="1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“Origins”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Your Offer</a:t>
            </a:r>
            <a:endParaRPr kumimoji="0" lang="en-US" sz="2400" b="0" i="1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“Value”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1B019E3E-E543-45E6-68C9-8D571542D6FC}"/>
              </a:ext>
            </a:extLst>
          </p:cNvPr>
          <p:cNvCxnSpPr>
            <a:cxnSpLocks/>
            <a:stCxn id="9" idx="3"/>
            <a:endCxn id="19" idx="1"/>
          </p:cNvCxnSpPr>
          <p:nvPr/>
        </p:nvCxnSpPr>
        <p:spPr>
          <a:xfrm flipV="1">
            <a:off x="7192321" y="2965223"/>
            <a:ext cx="265071" cy="3"/>
          </a:xfrm>
          <a:prstGeom prst="straightConnector1">
            <a:avLst/>
          </a:prstGeom>
          <a:ln w="412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F471727D-30E7-2289-97DE-F35871A6F898}"/>
              </a:ext>
            </a:extLst>
          </p:cNvPr>
          <p:cNvSpPr txBox="1"/>
          <p:nvPr/>
        </p:nvSpPr>
        <p:spPr>
          <a:xfrm>
            <a:off x="1106809" y="173006"/>
            <a:ext cx="997838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Ink Free" panose="03080402000500000000" pitchFamily="66" charset="0"/>
                <a:ea typeface="+mn-ea"/>
                <a:cs typeface="+mn-cs"/>
              </a:rPr>
              <a:t>The Progression to Sonship Via Coaching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75000"/>
                    <a:lumOff val="2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From Conversations in the Council to Co-Laboring on Earth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75000"/>
                    <a:lumOff val="2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John’s Book – 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75000"/>
                    <a:lumOff val="2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Sonship, Ascension, and Reformation</a:t>
            </a:r>
            <a:endParaRPr kumimoji="0" lang="en-US" sz="1800" b="0" i="1" u="none" strike="noStrike" kern="1200" cap="none" spc="0" normalizeH="0" baseline="0" noProof="0" dirty="0">
              <a:ln>
                <a:noFill/>
              </a:ln>
              <a:solidFill>
                <a:srgbClr val="0E2841">
                  <a:lumMod val="75000"/>
                  <a:lumOff val="2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Rectangle: Rounded Corners 7">
            <a:extLst>
              <a:ext uri="{FF2B5EF4-FFF2-40B4-BE49-F238E27FC236}">
                <a16:creationId xmlns:a16="http://schemas.microsoft.com/office/drawing/2014/main" id="{5C756FB5-A926-2978-FD6C-812F164ECC0F}"/>
              </a:ext>
            </a:extLst>
          </p:cNvPr>
          <p:cNvSpPr/>
          <p:nvPr/>
        </p:nvSpPr>
        <p:spPr>
          <a:xfrm>
            <a:off x="7457392" y="2202254"/>
            <a:ext cx="2000569" cy="1525937"/>
          </a:xfrm>
          <a:prstGeom prst="roundRect">
            <a:avLst/>
          </a:prstGeom>
          <a:solidFill>
            <a:schemeClr val="accent5">
              <a:lumMod val="20000"/>
              <a:lumOff val="80000"/>
              <a:alpha val="20000"/>
            </a:schemeClr>
          </a:solidFill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One Page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Business Plan</a:t>
            </a:r>
            <a:endParaRPr kumimoji="0" lang="en-US" sz="2400" b="0" i="1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75000"/>
                    <a:lumOff val="2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Cash Flow</a:t>
            </a:r>
          </a:p>
        </p:txBody>
      </p:sp>
      <p:sp>
        <p:nvSpPr>
          <p:cNvPr id="25" name="Rectangle: Rounded Corners 7">
            <a:extLst>
              <a:ext uri="{FF2B5EF4-FFF2-40B4-BE49-F238E27FC236}">
                <a16:creationId xmlns:a16="http://schemas.microsoft.com/office/drawing/2014/main" id="{C00B0319-BBD5-3195-1C46-97EBE42C6DFE}"/>
              </a:ext>
            </a:extLst>
          </p:cNvPr>
          <p:cNvSpPr/>
          <p:nvPr/>
        </p:nvSpPr>
        <p:spPr>
          <a:xfrm>
            <a:off x="5211810" y="4731850"/>
            <a:ext cx="2000569" cy="1271847"/>
          </a:xfrm>
          <a:prstGeom prst="roundRect">
            <a:avLst/>
          </a:prstGeom>
          <a:solidFill>
            <a:schemeClr val="tx2">
              <a:lumMod val="10000"/>
              <a:lumOff val="90000"/>
              <a:alpha val="50000"/>
            </a:schemeClr>
          </a:solidFill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7-Spirit Profile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Ink Free" panose="03080402000500000000" pitchFamily="66" charset="0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Ink Free" panose="03080402000500000000" pitchFamily="66" charset="0"/>
                <a:ea typeface="+mn-ea"/>
                <a:cs typeface="+mn-cs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Guidance Doc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484405F7-6573-8838-468F-CC562D9EB305}"/>
              </a:ext>
            </a:extLst>
          </p:cNvPr>
          <p:cNvCxnSpPr>
            <a:cxnSpLocks/>
            <a:stCxn id="25" idx="3"/>
          </p:cNvCxnSpPr>
          <p:nvPr/>
        </p:nvCxnSpPr>
        <p:spPr>
          <a:xfrm>
            <a:off x="7212379" y="5367774"/>
            <a:ext cx="317354" cy="0"/>
          </a:xfrm>
          <a:prstGeom prst="straightConnector1">
            <a:avLst/>
          </a:prstGeom>
          <a:ln w="412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: Rounded Corners 7">
            <a:extLst>
              <a:ext uri="{FF2B5EF4-FFF2-40B4-BE49-F238E27FC236}">
                <a16:creationId xmlns:a16="http://schemas.microsoft.com/office/drawing/2014/main" id="{800D6E8D-7948-4474-85CF-5DE5F8008E47}"/>
              </a:ext>
            </a:extLst>
          </p:cNvPr>
          <p:cNvSpPr/>
          <p:nvPr/>
        </p:nvSpPr>
        <p:spPr>
          <a:xfrm>
            <a:off x="2893886" y="4731850"/>
            <a:ext cx="2000569" cy="1271847"/>
          </a:xfrm>
          <a:prstGeom prst="roundRect">
            <a:avLst/>
          </a:prstGeom>
          <a:solidFill>
            <a:schemeClr val="tx2">
              <a:lumMod val="10000"/>
              <a:lumOff val="90000"/>
              <a:alpha val="50000"/>
            </a:schemeClr>
          </a:solidFill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Demolishing Strongholds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Ink Free" panose="03080402000500000000" pitchFamily="66" charset="0"/>
                <a:ea typeface="+mn-ea"/>
                <a:cs typeface="+mn-c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Courts of Heaven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Ink Free" panose="03080402000500000000" pitchFamily="66" charset="0"/>
              <a:ea typeface="+mn-ea"/>
              <a:cs typeface="+mn-cs"/>
            </a:endParaRP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0C4922F9-A799-9A47-7185-9A777C270CD3}"/>
              </a:ext>
            </a:extLst>
          </p:cNvPr>
          <p:cNvCxnSpPr>
            <a:cxnSpLocks/>
            <a:stCxn id="27" idx="3"/>
            <a:endCxn id="25" idx="1"/>
          </p:cNvCxnSpPr>
          <p:nvPr/>
        </p:nvCxnSpPr>
        <p:spPr>
          <a:xfrm>
            <a:off x="4894455" y="5367774"/>
            <a:ext cx="317355" cy="0"/>
          </a:xfrm>
          <a:prstGeom prst="straightConnector1">
            <a:avLst/>
          </a:prstGeom>
          <a:ln w="412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: Rounded Corners 7">
            <a:extLst>
              <a:ext uri="{FF2B5EF4-FFF2-40B4-BE49-F238E27FC236}">
                <a16:creationId xmlns:a16="http://schemas.microsoft.com/office/drawing/2014/main" id="{A5E94896-D074-8D8E-D58D-A63C7B05E93F}"/>
              </a:ext>
            </a:extLst>
          </p:cNvPr>
          <p:cNvSpPr/>
          <p:nvPr/>
        </p:nvSpPr>
        <p:spPr>
          <a:xfrm>
            <a:off x="7529733" y="4731845"/>
            <a:ext cx="2000569" cy="1271847"/>
          </a:xfrm>
          <a:prstGeom prst="roundRect">
            <a:avLst/>
          </a:prstGeom>
          <a:solidFill>
            <a:schemeClr val="tx2">
              <a:lumMod val="10000"/>
              <a:lumOff val="90000"/>
              <a:alpha val="50000"/>
            </a:schemeClr>
          </a:solidFill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One Page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Ink Free" panose="03080402000500000000" pitchFamily="66" charset="0"/>
                <a:ea typeface="+mn-ea"/>
                <a:cs typeface="+mn-cs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Culture Plan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Ink Free" panose="03080402000500000000" pitchFamily="66" charset="0"/>
              <a:ea typeface="+mn-ea"/>
              <a:cs typeface="+mn-cs"/>
            </a:endParaRPr>
          </a:p>
        </p:txBody>
      </p:sp>
      <p:sp>
        <p:nvSpPr>
          <p:cNvPr id="34" name="Rectangle: Rounded Corners 7">
            <a:extLst>
              <a:ext uri="{FF2B5EF4-FFF2-40B4-BE49-F238E27FC236}">
                <a16:creationId xmlns:a16="http://schemas.microsoft.com/office/drawing/2014/main" id="{68D77475-6124-2A43-D48D-29D6A5C03228}"/>
              </a:ext>
            </a:extLst>
          </p:cNvPr>
          <p:cNvSpPr/>
          <p:nvPr/>
        </p:nvSpPr>
        <p:spPr>
          <a:xfrm>
            <a:off x="310891" y="4731850"/>
            <a:ext cx="2265640" cy="1271847"/>
          </a:xfrm>
          <a:prstGeom prst="roundRect">
            <a:avLst/>
          </a:prstGeom>
          <a:solidFill>
            <a:schemeClr val="tx2">
              <a:lumMod val="10000"/>
              <a:lumOff val="90000"/>
              <a:alpha val="50000"/>
            </a:schemeClr>
          </a:solidFill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Intro Identity</a:t>
            </a:r>
          </a:p>
          <a:p>
            <a:pPr marL="109728" marR="0" lvl="0" indent="-210312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arenR"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Who you are</a:t>
            </a:r>
          </a:p>
          <a:p>
            <a:pPr marL="109728" marR="0" lvl="0" indent="-210312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arenR"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Why You’re Here</a:t>
            </a:r>
          </a:p>
          <a:p>
            <a:pPr marL="109728" marR="0" lvl="0" indent="-210312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arenR"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Where you’re Going</a:t>
            </a:r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ABB13A90-866E-2DE3-B393-EC360EEF779E}"/>
              </a:ext>
            </a:extLst>
          </p:cNvPr>
          <p:cNvCxnSpPr>
            <a:cxnSpLocks/>
            <a:stCxn id="34" idx="3"/>
            <a:endCxn id="27" idx="1"/>
          </p:cNvCxnSpPr>
          <p:nvPr/>
        </p:nvCxnSpPr>
        <p:spPr>
          <a:xfrm>
            <a:off x="2576531" y="5367774"/>
            <a:ext cx="317355" cy="0"/>
          </a:xfrm>
          <a:prstGeom prst="straightConnector1">
            <a:avLst/>
          </a:prstGeom>
          <a:ln w="412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>
            <a:extLst>
              <a:ext uri="{FF2B5EF4-FFF2-40B4-BE49-F238E27FC236}">
                <a16:creationId xmlns:a16="http://schemas.microsoft.com/office/drawing/2014/main" id="{8ED37415-14CD-F29F-08C1-E48B7931CBA1}"/>
              </a:ext>
            </a:extLst>
          </p:cNvPr>
          <p:cNvSpPr txBox="1"/>
          <p:nvPr/>
        </p:nvSpPr>
        <p:spPr>
          <a:xfrm>
            <a:off x="9787075" y="2202254"/>
            <a:ext cx="1867273" cy="1538883"/>
          </a:xfrm>
          <a:prstGeom prst="rect">
            <a:avLst/>
          </a:prstGeom>
          <a:noFill/>
          <a:ln w="22225">
            <a:solidFill>
              <a:schemeClr val="tx2">
                <a:lumMod val="75000"/>
                <a:lumOff val="2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Your Intentional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Kingdom Business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1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Brochure</a:t>
            </a:r>
            <a:endParaRPr kumimoji="0" lang="en-US" sz="2200" b="0" i="1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10"/>
              </a:rPr>
              <a:t>John’s Example</a:t>
            </a:r>
            <a:endParaRPr kumimoji="0" lang="en-US" sz="1800" b="0" i="1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i="1" dirty="0">
                <a:solidFill>
                  <a:schemeClr val="tx2">
                    <a:lumMod val="75000"/>
                    <a:lumOff val="25000"/>
                  </a:schemeClr>
                </a:solidFill>
                <a:latin typeface="Calibri" panose="020F0502020204030204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Justin’s Example</a:t>
            </a:r>
            <a:endParaRPr kumimoji="0" lang="en-US" sz="1800" b="0" i="1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3ABA421F-CA2C-57D5-CDA2-B28182CE7955}"/>
              </a:ext>
            </a:extLst>
          </p:cNvPr>
          <p:cNvSpPr txBox="1"/>
          <p:nvPr/>
        </p:nvSpPr>
        <p:spPr>
          <a:xfrm>
            <a:off x="9847656" y="4741808"/>
            <a:ext cx="1867273" cy="1261884"/>
          </a:xfrm>
          <a:prstGeom prst="rect">
            <a:avLst/>
          </a:prstGeom>
          <a:noFill/>
          <a:ln w="22225">
            <a:solidFill>
              <a:schemeClr val="tx2">
                <a:lumMod val="75000"/>
                <a:lumOff val="2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Your Intentional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Kingdom Culture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1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Brochure</a:t>
            </a:r>
            <a:endParaRPr kumimoji="0" lang="en-US" sz="2200" b="0" i="1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John’s Example</a:t>
            </a:r>
          </a:p>
        </p:txBody>
      </p: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1803AFE6-0A85-187A-864A-9C9AFB9AA00C}"/>
              </a:ext>
            </a:extLst>
          </p:cNvPr>
          <p:cNvCxnSpPr>
            <a:cxnSpLocks/>
            <a:stCxn id="29" idx="3"/>
            <a:endCxn id="45" idx="1"/>
          </p:cNvCxnSpPr>
          <p:nvPr/>
        </p:nvCxnSpPr>
        <p:spPr>
          <a:xfrm>
            <a:off x="9530302" y="5367769"/>
            <a:ext cx="317354" cy="4981"/>
          </a:xfrm>
          <a:prstGeom prst="straightConnector1">
            <a:avLst/>
          </a:prstGeom>
          <a:ln w="412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245C63A3-8565-3CDF-C896-66D1268DC583}"/>
              </a:ext>
            </a:extLst>
          </p:cNvPr>
          <p:cNvCxnSpPr>
            <a:cxnSpLocks/>
          </p:cNvCxnSpPr>
          <p:nvPr/>
        </p:nvCxnSpPr>
        <p:spPr>
          <a:xfrm flipV="1">
            <a:off x="9469721" y="2965224"/>
            <a:ext cx="317354" cy="1"/>
          </a:xfrm>
          <a:prstGeom prst="straightConnector1">
            <a:avLst/>
          </a:prstGeom>
          <a:ln w="412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91808154-ABC3-5FD3-08FD-CBDC8DFC1F12}"/>
              </a:ext>
            </a:extLst>
          </p:cNvPr>
          <p:cNvSpPr txBox="1"/>
          <p:nvPr/>
        </p:nvSpPr>
        <p:spPr>
          <a:xfrm>
            <a:off x="394855" y="1672936"/>
            <a:ext cx="107857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1) Starting place – Hearing God’s Purpose for Me… and getting it in writing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510E4B0B-74E2-4CF4-6A44-85201D46D13A}"/>
              </a:ext>
            </a:extLst>
          </p:cNvPr>
          <p:cNvSpPr txBox="1"/>
          <p:nvPr/>
        </p:nvSpPr>
        <p:spPr>
          <a:xfrm>
            <a:off x="394854" y="4235473"/>
            <a:ext cx="107857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2) Living Words – Learning to Go to the Courts and Council myself… and impacting my Business culture</a:t>
            </a:r>
          </a:p>
        </p:txBody>
      </p:sp>
    </p:spTree>
    <p:extLst>
      <p:ext uri="{BB962C8B-B14F-4D97-AF65-F5344CB8AC3E}">
        <p14:creationId xmlns:p14="http://schemas.microsoft.com/office/powerpoint/2010/main" val="2620239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836274-60C9-5289-236E-F21629B21D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AAB203A-3ADB-70F2-FAEB-131F7AB92AC0}"/>
              </a:ext>
            </a:extLst>
          </p:cNvPr>
          <p:cNvSpPr txBox="1"/>
          <p:nvPr/>
        </p:nvSpPr>
        <p:spPr>
          <a:xfrm>
            <a:off x="3150866" y="1564324"/>
            <a:ext cx="8412363" cy="4968027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marL="0" marR="18415" lvl="0" indent="0" algn="l" defTabSz="4572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sng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God’s Council</a:t>
            </a:r>
            <a:r>
              <a:rPr kumimoji="0" lang="en-US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	         	  </a:t>
            </a:r>
            <a:r>
              <a:rPr kumimoji="0" lang="en-US" sz="2000" b="0" i="0" u="sng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Transformations from Conversations</a:t>
            </a:r>
            <a:r>
              <a:rPr kumimoji="0" lang="en-US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		</a:t>
            </a:r>
          </a:p>
          <a:p>
            <a:pPr marL="0" marR="18415" lvl="0" indent="0" algn="l" defTabSz="4572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Father 	 	    </a:t>
            </a:r>
            <a:r>
              <a:rPr kumimoji="0" lang="en-US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  <a:sym typeface="Wingdings" pitchFamily="2" charset="2"/>
              </a:rPr>
              <a:t></a:t>
            </a:r>
            <a:r>
              <a:rPr kumimoji="0" lang="en-US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Identity </a:t>
            </a:r>
            <a:r>
              <a:rPr kumimoji="0" lang="en-US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–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I’m a Chosen son, a Solutionary; overcomer </a:t>
            </a:r>
            <a:br>
              <a:rPr kumimoji="0" lang="en-US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kumimoji="0" lang="en-US" sz="1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(I Am Yahweh)</a:t>
            </a:r>
            <a:endParaRPr kumimoji="0" lang="en-US" sz="12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18415" lvl="0" indent="0" algn="l" defTabSz="4572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Jesus		    </a:t>
            </a:r>
            <a:r>
              <a:rPr kumimoji="0" lang="en-US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  <a:sym typeface="Wingdings" pitchFamily="2" charset="2"/>
              </a:rPr>
              <a:t></a:t>
            </a:r>
            <a:r>
              <a:rPr kumimoji="0" lang="en-US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Story </a:t>
            </a:r>
            <a:r>
              <a:rPr kumimoji="0" lang="en-US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–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My past, present, and future are redeemed for destiny </a:t>
            </a:r>
            <a:endParaRPr kumimoji="0" lang="en-US" sz="18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18415" lvl="0" indent="0" algn="l" defTabSz="4572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(I Am Your Redeemer)</a:t>
            </a:r>
            <a:endParaRPr kumimoji="0" lang="en-US" sz="12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18415" lvl="0" indent="0" algn="l" defTabSz="4572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Holy Spirit	    </a:t>
            </a:r>
            <a:r>
              <a:rPr kumimoji="0" lang="en-US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  <a:sym typeface="Wingdings" pitchFamily="2" charset="2"/>
              </a:rPr>
              <a:t></a:t>
            </a:r>
            <a:r>
              <a:rPr kumimoji="0" lang="en-US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Purpose </a:t>
            </a:r>
            <a:r>
              <a:rPr kumimoji="0" lang="en-US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–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I’m in step, in sync with Father’s purpose </a:t>
            </a:r>
            <a:endParaRPr kumimoji="0" lang="en-US" sz="18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18415" lvl="0" indent="0" algn="l" defTabSz="4572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(I AM Bread, Truth)</a:t>
            </a:r>
            <a:endParaRPr kumimoji="0" lang="en-US" sz="12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18415" lvl="0" indent="0" algn="l" defTabSz="4572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Wisdom	   	    </a:t>
            </a:r>
            <a:r>
              <a:rPr kumimoji="0" lang="en-US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  <a:sym typeface="Wingdings" pitchFamily="2" charset="2"/>
              </a:rPr>
              <a:t></a:t>
            </a:r>
            <a:r>
              <a:rPr kumimoji="0" lang="en-US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Strategy </a:t>
            </a:r>
            <a:r>
              <a:rPr kumimoji="0" lang="en-US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–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Living Words release Father to 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add all these things</a:t>
            </a:r>
            <a:endParaRPr kumimoji="0" lang="en-US" sz="1800" b="0" i="1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18415" lvl="0" indent="0" algn="l" defTabSz="4572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(I Am the Light)</a:t>
            </a:r>
            <a:endParaRPr kumimoji="0" lang="en-US" sz="12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18415" lvl="0" indent="0" algn="l" defTabSz="4572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Understanding    </a:t>
            </a:r>
            <a:r>
              <a:rPr kumimoji="0" lang="en-US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  <a:sym typeface="Wingdings" pitchFamily="2" charset="2"/>
              </a:rPr>
              <a:t></a:t>
            </a:r>
            <a:r>
              <a:rPr kumimoji="0" lang="en-US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Tactics </a:t>
            </a:r>
            <a:r>
              <a:rPr kumimoji="0" lang="en-US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–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Living Words release my creativity, initiative, open doors </a:t>
            </a:r>
            <a:endParaRPr kumimoji="0" lang="en-US" sz="18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18415" lvl="0" indent="0" algn="l" defTabSz="4572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(I am the Door)</a:t>
            </a:r>
            <a:endParaRPr kumimoji="0" lang="en-US" sz="12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18415" lvl="0" indent="0" algn="l" defTabSz="4572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Counsel	   	    </a:t>
            </a:r>
            <a:r>
              <a:rPr kumimoji="0" lang="en-US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  <a:sym typeface="Wingdings" pitchFamily="2" charset="2"/>
              </a:rPr>
              <a:t></a:t>
            </a:r>
            <a:r>
              <a:rPr kumimoji="0" lang="en-US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Heritage </a:t>
            </a:r>
            <a:r>
              <a:rPr kumimoji="0" lang="en-US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–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Ask and I will give you the Nations, Ps 2:8 </a:t>
            </a:r>
            <a:endParaRPr kumimoji="0" lang="en-US" sz="18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18415" lvl="0" indent="0" algn="l" defTabSz="4572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(I Am Good Shepherd)</a:t>
            </a:r>
            <a:endParaRPr kumimoji="0" lang="en-US" sz="12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18415" lvl="0" indent="0" algn="l" defTabSz="4572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Might		    </a:t>
            </a:r>
            <a:r>
              <a:rPr kumimoji="0" lang="en-US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  <a:sym typeface="Wingdings" pitchFamily="2" charset="2"/>
              </a:rPr>
              <a:t></a:t>
            </a:r>
            <a:r>
              <a:rPr kumimoji="0" lang="en-US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Courage </a:t>
            </a:r>
            <a:r>
              <a:rPr kumimoji="0" lang="en-US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–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you can resurrect from loss, multiply from Victory </a:t>
            </a:r>
            <a:endParaRPr kumimoji="0" lang="en-US" sz="18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18415" lvl="0" indent="0" algn="l" defTabSz="4572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(I Am Resurrection Life)</a:t>
            </a:r>
            <a:endParaRPr kumimoji="0" lang="en-US" sz="12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18415" lvl="0" indent="0" algn="l" defTabSz="4572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Knowledge	    </a:t>
            </a:r>
            <a:r>
              <a:rPr kumimoji="0" lang="en-US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  <a:sym typeface="Wingdings" pitchFamily="2" charset="2"/>
              </a:rPr>
              <a:t></a:t>
            </a:r>
            <a:r>
              <a:rPr kumimoji="0" lang="en-US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Clarity </a:t>
            </a:r>
            <a:r>
              <a:rPr kumimoji="0" lang="en-US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–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Sons convert Living Words to Greater Works on Earth</a:t>
            </a:r>
            <a:endParaRPr kumimoji="0" lang="en-US" sz="18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18415" lvl="0" indent="0" algn="l" defTabSz="4572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(I Am the Way)</a:t>
            </a:r>
            <a:endParaRPr kumimoji="0" lang="en-US" sz="12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18415" lvl="0" indent="0" algn="l" defTabSz="4572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Fear of the Lord  </a:t>
            </a:r>
            <a:r>
              <a:rPr kumimoji="0" lang="en-US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  <a:sym typeface="Wingdings" pitchFamily="2" charset="2"/>
              </a:rPr>
              <a:t></a:t>
            </a:r>
            <a:r>
              <a:rPr kumimoji="0" lang="en-US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Culture </a:t>
            </a:r>
            <a:r>
              <a:rPr kumimoji="0" lang="en-US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– I see what people carry, </a:t>
            </a:r>
            <a:r>
              <a:rPr kumimoji="0" lang="en-US" sz="1800" b="0" i="1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Ecclesia@Work </a:t>
            </a:r>
            <a:r>
              <a:rPr kumimoji="0" lang="en-US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= shared purpose</a:t>
            </a:r>
          </a:p>
          <a:p>
            <a:pPr marL="0" marR="18415" lvl="0" indent="0" algn="l" defTabSz="4572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787A59C-8401-33ED-C8EF-5557C5B973A0}"/>
              </a:ext>
            </a:extLst>
          </p:cNvPr>
          <p:cNvSpPr txBox="1"/>
          <p:nvPr/>
        </p:nvSpPr>
        <p:spPr>
          <a:xfrm>
            <a:off x="3150866" y="431738"/>
            <a:ext cx="5890268" cy="954107"/>
          </a:xfrm>
          <a:prstGeom prst="rect">
            <a:avLst/>
          </a:prstGeom>
          <a:noFill/>
          <a:ln w="19050">
            <a:solidFill>
              <a:schemeClr val="tx2">
                <a:lumMod val="75000"/>
                <a:lumOff val="2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Ink Free" panose="03080402000500000000" pitchFamily="66" charset="0"/>
                <a:ea typeface="+mn-ea"/>
                <a:cs typeface="+mn-cs"/>
              </a:rPr>
              <a:t>What Sons Bring Back to Business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Ink Free" panose="03080402000500000000" pitchFamily="66" charset="0"/>
                <a:ea typeface="+mn-ea"/>
                <a:cs typeface="+mn-cs"/>
              </a:rPr>
              <a:t>From </a:t>
            </a: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Ink Free" panose="03080402000500000000" pitchFamily="66" charset="0"/>
                <a:ea typeface="+mn-ea"/>
                <a:cs typeface="+mn-cs"/>
              </a:rPr>
              <a:t>9 Conversations</a:t>
            </a: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Ink Free" panose="03080402000500000000" pitchFamily="66" charset="0"/>
                <a:ea typeface="+mn-ea"/>
                <a:cs typeface="+mn-cs"/>
              </a:rPr>
              <a:t> in the Council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C6ABE1B-3497-6A19-8E47-F5E7230A57C4}"/>
              </a:ext>
            </a:extLst>
          </p:cNvPr>
          <p:cNvSpPr txBox="1"/>
          <p:nvPr/>
        </p:nvSpPr>
        <p:spPr>
          <a:xfrm>
            <a:off x="2935873" y="1564324"/>
            <a:ext cx="1903416" cy="474745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18415" lvl="0" indent="0" algn="ctr" defTabSz="4572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000" b="0" i="0" u="sng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God’s Council</a:t>
            </a:r>
            <a:endParaRPr kumimoji="0" lang="en-US" sz="20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18415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Father</a:t>
            </a:r>
            <a:endParaRPr kumimoji="0" lang="en-US" sz="1800" b="0" i="1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18415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</a:t>
            </a:r>
            <a:r>
              <a:rPr kumimoji="0" lang="en-US" sz="1200" b="0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 AM </a:t>
            </a:r>
            <a:r>
              <a:rPr kumimoji="0" lang="en-US" sz="1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Yahweh)</a:t>
            </a:r>
            <a:endParaRPr kumimoji="0" lang="en-US" sz="1200" b="0" i="1" u="none" strike="noStrike" kern="1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18415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Jesus</a:t>
            </a:r>
            <a:endParaRPr kumimoji="0" lang="en-US" sz="1800" b="0" i="1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18415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</a:t>
            </a:r>
            <a:r>
              <a:rPr kumimoji="0" lang="en-US" sz="1200" b="0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I AM </a:t>
            </a:r>
            <a:r>
              <a:rPr kumimoji="0" lang="en-US" sz="1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Your Redeemer)</a:t>
            </a:r>
            <a:endParaRPr kumimoji="0" lang="en-US" sz="1200" b="0" i="1" u="none" strike="noStrike" kern="1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18415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Holy Spirit</a:t>
            </a:r>
            <a:endParaRPr kumimoji="0" lang="en-US" sz="1800" b="0" i="1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18415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</a:t>
            </a:r>
            <a:r>
              <a:rPr kumimoji="0" lang="en-US" sz="1200" b="0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I AM </a:t>
            </a:r>
            <a:r>
              <a:rPr kumimoji="0" lang="en-US" sz="1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Bread, Spirit of Truth)</a:t>
            </a:r>
            <a:endParaRPr kumimoji="0" lang="en-US" sz="1200" b="0" i="1" u="none" strike="noStrike" kern="1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18415" lvl="0" indent="0" algn="ctr" defTabSz="4572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Wisdom</a:t>
            </a:r>
            <a:endParaRPr kumimoji="0" lang="en-US" sz="1800" b="0" i="1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18415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</a:t>
            </a:r>
            <a:r>
              <a:rPr kumimoji="0" lang="en-US" sz="1200" b="0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I AM </a:t>
            </a:r>
            <a:r>
              <a:rPr kumimoji="0" lang="en-US" sz="1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the Light)</a:t>
            </a:r>
            <a:endParaRPr kumimoji="0" lang="en-US" sz="1200" b="0" i="1" u="none" strike="noStrike" kern="1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18415" lvl="0" indent="0" algn="ctr" defTabSz="4572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Understanding</a:t>
            </a:r>
            <a:endParaRPr kumimoji="0" lang="en-US" sz="1800" b="0" i="1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18415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</a:t>
            </a:r>
            <a:r>
              <a:rPr kumimoji="0" lang="en-US" sz="1200" b="0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I AM </a:t>
            </a:r>
            <a:r>
              <a:rPr kumimoji="0" lang="en-US" sz="1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the Door)</a:t>
            </a:r>
            <a:endParaRPr kumimoji="0" lang="en-US" sz="1200" b="0" i="1" u="none" strike="noStrike" kern="1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18415" lvl="0" indent="0" algn="ctr" defTabSz="4572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Counsel</a:t>
            </a:r>
            <a:endParaRPr kumimoji="0" lang="en-US" sz="1800" b="0" i="1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18415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</a:t>
            </a:r>
            <a:r>
              <a:rPr kumimoji="0" lang="en-US" sz="1200" b="0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I AM </a:t>
            </a:r>
            <a:r>
              <a:rPr kumimoji="0" lang="en-US" sz="1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Good Shepherd)</a:t>
            </a:r>
            <a:endParaRPr kumimoji="0" lang="en-US" sz="1200" b="0" i="1" u="none" strike="noStrike" kern="1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18415" lvl="0" indent="0" algn="ctr" defTabSz="4572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Might</a:t>
            </a:r>
            <a:endParaRPr kumimoji="0" lang="en-US" sz="1800" b="0" i="1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18415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</a:t>
            </a:r>
            <a:r>
              <a:rPr kumimoji="0" lang="en-US" sz="1200" b="0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I AM </a:t>
            </a:r>
            <a:r>
              <a:rPr kumimoji="0" lang="en-US" sz="1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Resurrection Life)</a:t>
            </a:r>
            <a:endParaRPr kumimoji="0" lang="en-US" sz="1200" b="0" i="1" u="none" strike="noStrike" kern="1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18415" lvl="0" indent="0" algn="ctr" defTabSz="4572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Knowledge</a:t>
            </a:r>
            <a:endParaRPr kumimoji="0" lang="en-US" sz="1800" b="0" i="1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18415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</a:t>
            </a:r>
            <a:r>
              <a:rPr kumimoji="0" lang="en-US" sz="1200" b="0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I AM </a:t>
            </a:r>
            <a:r>
              <a:rPr kumimoji="0" lang="en-US" sz="1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the Way)</a:t>
            </a:r>
            <a:endParaRPr kumimoji="0" lang="en-US" sz="1200" b="0" i="1" u="none" strike="noStrike" kern="1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18415" lvl="0" indent="0" algn="ctr" defTabSz="4572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Fear of the Lord</a:t>
            </a:r>
            <a:endParaRPr kumimoji="0" lang="en-US" sz="1800" b="0" i="1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18415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</a:t>
            </a:r>
            <a:r>
              <a:rPr kumimoji="0" lang="en-US" sz="1200" b="0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 </a:t>
            </a:r>
            <a:r>
              <a:rPr kumimoji="0" lang="en-US" sz="1200" b="0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AM </a:t>
            </a:r>
            <a:r>
              <a:rPr kumimoji="0" lang="en-US" sz="1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</a:t>
            </a:r>
            <a:r>
              <a:rPr kumimoji="0" lang="en-US" sz="1200" b="0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1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the Vine)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507C3649-D30C-F80D-9405-1770D91611A7}"/>
              </a:ext>
            </a:extLst>
          </p:cNvPr>
          <p:cNvCxnSpPr>
            <a:cxnSpLocks/>
          </p:cNvCxnSpPr>
          <p:nvPr/>
        </p:nvCxnSpPr>
        <p:spPr>
          <a:xfrm>
            <a:off x="762962" y="3371843"/>
            <a:ext cx="10493302" cy="0"/>
          </a:xfrm>
          <a:prstGeom prst="line">
            <a:avLst/>
          </a:prstGeom>
          <a:ln w="222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1EEEDF2F-75FF-FAA8-84EE-7B14046E387C}"/>
              </a:ext>
            </a:extLst>
          </p:cNvPr>
          <p:cNvCxnSpPr>
            <a:cxnSpLocks/>
          </p:cNvCxnSpPr>
          <p:nvPr/>
        </p:nvCxnSpPr>
        <p:spPr>
          <a:xfrm>
            <a:off x="762962" y="4814527"/>
            <a:ext cx="10603030" cy="0"/>
          </a:xfrm>
          <a:prstGeom prst="line">
            <a:avLst/>
          </a:prstGeom>
          <a:ln w="222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656E851A-B04F-A588-735F-8102318F87CF}"/>
              </a:ext>
            </a:extLst>
          </p:cNvPr>
          <p:cNvSpPr txBox="1"/>
          <p:nvPr/>
        </p:nvSpPr>
        <p:spPr>
          <a:xfrm>
            <a:off x="762963" y="2172258"/>
            <a:ext cx="2052340" cy="892552"/>
          </a:xfrm>
          <a:prstGeom prst="rect">
            <a:avLst/>
          </a:prstGeom>
          <a:solidFill>
            <a:schemeClr val="accent2">
              <a:lumMod val="20000"/>
              <a:lumOff val="80000"/>
              <a:alpha val="32003"/>
            </a:schemeClr>
          </a:solidFill>
          <a:ln w="19050"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Who Am I?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Why Am I Here?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Sons With Purpose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328BA43-2EDF-B329-45BA-1A9E2F01D4C8}"/>
              </a:ext>
            </a:extLst>
          </p:cNvPr>
          <p:cNvSpPr txBox="1"/>
          <p:nvPr/>
        </p:nvSpPr>
        <p:spPr>
          <a:xfrm>
            <a:off x="767482" y="3771889"/>
            <a:ext cx="2052341" cy="615553"/>
          </a:xfrm>
          <a:prstGeom prst="rect">
            <a:avLst/>
          </a:prstGeom>
          <a:solidFill>
            <a:schemeClr val="accent2">
              <a:lumMod val="20000"/>
              <a:lumOff val="80000"/>
              <a:alpha val="32003"/>
            </a:schemeClr>
          </a:solidFill>
          <a:ln w="19050"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How Lord?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Ascend and Align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C9E3364-5453-F0D4-BF90-E2A8CA03427A}"/>
              </a:ext>
            </a:extLst>
          </p:cNvPr>
          <p:cNvSpPr txBox="1"/>
          <p:nvPr/>
        </p:nvSpPr>
        <p:spPr>
          <a:xfrm>
            <a:off x="762962" y="5213153"/>
            <a:ext cx="2052341" cy="600164"/>
          </a:xfrm>
          <a:prstGeom prst="rect">
            <a:avLst/>
          </a:prstGeom>
          <a:solidFill>
            <a:schemeClr val="accent2">
              <a:lumMod val="20000"/>
              <a:lumOff val="80000"/>
              <a:alpha val="32003"/>
            </a:schemeClr>
          </a:solidFill>
          <a:ln w="19050"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Where Am I Going?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Passion for Reformation</a:t>
            </a: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EC924AD9-C615-D987-6E23-B77812A8B359}"/>
              </a:ext>
            </a:extLst>
          </p:cNvPr>
          <p:cNvCxnSpPr>
            <a:cxnSpLocks/>
            <a:stCxn id="27" idx="2"/>
            <a:endCxn id="28" idx="0"/>
          </p:cNvCxnSpPr>
          <p:nvPr/>
        </p:nvCxnSpPr>
        <p:spPr>
          <a:xfrm flipH="1">
            <a:off x="1789133" y="4387442"/>
            <a:ext cx="4520" cy="825711"/>
          </a:xfrm>
          <a:prstGeom prst="straightConnector1">
            <a:avLst/>
          </a:prstGeom>
          <a:ln w="412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5D9EC18A-62B4-9785-6ADB-BCE244D4E7C6}"/>
              </a:ext>
            </a:extLst>
          </p:cNvPr>
          <p:cNvCxnSpPr>
            <a:cxnSpLocks/>
            <a:stCxn id="26" idx="2"/>
            <a:endCxn id="27" idx="0"/>
          </p:cNvCxnSpPr>
          <p:nvPr/>
        </p:nvCxnSpPr>
        <p:spPr>
          <a:xfrm>
            <a:off x="1789133" y="3064810"/>
            <a:ext cx="4520" cy="707079"/>
          </a:xfrm>
          <a:prstGeom prst="straightConnector1">
            <a:avLst/>
          </a:prstGeom>
          <a:ln w="412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6A4E2C7B-CCD8-F867-BBC1-EC7365FB2811}"/>
              </a:ext>
            </a:extLst>
          </p:cNvPr>
          <p:cNvSpPr txBox="1"/>
          <p:nvPr/>
        </p:nvSpPr>
        <p:spPr>
          <a:xfrm>
            <a:off x="762963" y="1564026"/>
            <a:ext cx="20523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sng" strike="noStrike" kern="1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Our Hunger</a:t>
            </a: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5" name="Rounded Rectangle 44">
            <a:extLst>
              <a:ext uri="{FF2B5EF4-FFF2-40B4-BE49-F238E27FC236}">
                <a16:creationId xmlns:a16="http://schemas.microsoft.com/office/drawing/2014/main" id="{AE05ACAE-DB21-98B7-E613-622265AE64AC}"/>
              </a:ext>
            </a:extLst>
          </p:cNvPr>
          <p:cNvSpPr/>
          <p:nvPr/>
        </p:nvSpPr>
        <p:spPr>
          <a:xfrm>
            <a:off x="470091" y="431738"/>
            <a:ext cx="11251817" cy="5996494"/>
          </a:xfrm>
          <a:prstGeom prst="roundRect">
            <a:avLst/>
          </a:prstGeom>
          <a:noFill/>
          <a:ln w="19050">
            <a:solidFill>
              <a:schemeClr val="tx2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079650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/>
        </p:nvSpPr>
        <p:spPr>
          <a:xfrm>
            <a:off x="6691648" y="2433872"/>
            <a:ext cx="234267" cy="16309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ounded Rectangle 9">
            <a:extLst>
              <a:ext uri="{FF2B5EF4-FFF2-40B4-BE49-F238E27FC236}">
                <a16:creationId xmlns:a16="http://schemas.microsoft.com/office/drawing/2014/main" id="{BEB092E5-50DC-45BE-A826-4B4562806F04}"/>
              </a:ext>
            </a:extLst>
          </p:cNvPr>
          <p:cNvSpPr/>
          <p:nvPr/>
        </p:nvSpPr>
        <p:spPr>
          <a:xfrm>
            <a:off x="1978429" y="2916823"/>
            <a:ext cx="8246226" cy="1133465"/>
          </a:xfrm>
          <a:prstGeom prst="roundRect">
            <a:avLst/>
          </a:prstGeom>
          <a:solidFill>
            <a:schemeClr val="accent1">
              <a:lumMod val="20000"/>
              <a:lumOff val="80000"/>
              <a:alpha val="5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Ink Free" panose="03080402000500000000" pitchFamily="66" charset="0"/>
                <a:ea typeface="+mn-ea"/>
                <a:cs typeface="+mn-cs"/>
              </a:rPr>
              <a:t>Purpose Statement –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To: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Mission – what we do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 that: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Purpose – why we do it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7" name="Curved Connector 15">
            <a:extLst>
              <a:ext uri="{FF2B5EF4-FFF2-40B4-BE49-F238E27FC236}">
                <a16:creationId xmlns:a16="http://schemas.microsoft.com/office/drawing/2014/main" id="{93411E36-4A34-465F-A063-0D854B38E2C5}"/>
              </a:ext>
            </a:extLst>
          </p:cNvPr>
          <p:cNvCxnSpPr>
            <a:cxnSpLocks/>
            <a:stCxn id="5" idx="0"/>
            <a:endCxn id="6" idx="1"/>
          </p:cNvCxnSpPr>
          <p:nvPr/>
        </p:nvCxnSpPr>
        <p:spPr>
          <a:xfrm rot="5400000" flipH="1" flipV="1">
            <a:off x="6141971" y="2586676"/>
            <a:ext cx="289719" cy="370577"/>
          </a:xfrm>
          <a:prstGeom prst="curvedConnector2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urved Connector 15">
            <a:extLst>
              <a:ext uri="{FF2B5EF4-FFF2-40B4-BE49-F238E27FC236}">
                <a16:creationId xmlns:a16="http://schemas.microsoft.com/office/drawing/2014/main" id="{6B1C4666-7FAB-4840-852E-A64F2BD818FE}"/>
              </a:ext>
            </a:extLst>
          </p:cNvPr>
          <p:cNvCxnSpPr>
            <a:cxnSpLocks/>
            <a:stCxn id="5" idx="2"/>
            <a:endCxn id="10" idx="1"/>
          </p:cNvCxnSpPr>
          <p:nvPr/>
        </p:nvCxnSpPr>
        <p:spPr>
          <a:xfrm rot="16200000" flipH="1">
            <a:off x="6127290" y="4024539"/>
            <a:ext cx="319080" cy="370577"/>
          </a:xfrm>
          <a:prstGeom prst="curvedConnector2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ounded Rectangle 13">
            <a:extLst>
              <a:ext uri="{FF2B5EF4-FFF2-40B4-BE49-F238E27FC236}">
                <a16:creationId xmlns:a16="http://schemas.microsoft.com/office/drawing/2014/main" id="{310694C5-2C94-40E0-8152-28542DD6AAA0}"/>
              </a:ext>
            </a:extLst>
          </p:cNvPr>
          <p:cNvSpPr/>
          <p:nvPr/>
        </p:nvSpPr>
        <p:spPr>
          <a:xfrm>
            <a:off x="7428437" y="385521"/>
            <a:ext cx="4225924" cy="36339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</a:t>
            </a:r>
          </a:p>
        </p:txBody>
      </p:sp>
      <p:sp>
        <p:nvSpPr>
          <p:cNvPr id="34" name="Rounded Rectangle 13">
            <a:extLst>
              <a:ext uri="{FF2B5EF4-FFF2-40B4-BE49-F238E27FC236}">
                <a16:creationId xmlns:a16="http://schemas.microsoft.com/office/drawing/2014/main" id="{8F6FB04A-3B1A-4A5D-8F57-6F3CCD49AEDB}"/>
              </a:ext>
            </a:extLst>
          </p:cNvPr>
          <p:cNvSpPr/>
          <p:nvPr/>
        </p:nvSpPr>
        <p:spPr>
          <a:xfrm>
            <a:off x="7518411" y="894907"/>
            <a:ext cx="4025542" cy="36576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</a:t>
            </a:r>
          </a:p>
        </p:txBody>
      </p:sp>
      <p:sp>
        <p:nvSpPr>
          <p:cNvPr id="35" name="Rounded Rectangle 13">
            <a:extLst>
              <a:ext uri="{FF2B5EF4-FFF2-40B4-BE49-F238E27FC236}">
                <a16:creationId xmlns:a16="http://schemas.microsoft.com/office/drawing/2014/main" id="{D6B60C4F-61D6-453A-B8FB-F7D41A61DA74}"/>
              </a:ext>
            </a:extLst>
          </p:cNvPr>
          <p:cNvSpPr/>
          <p:nvPr/>
        </p:nvSpPr>
        <p:spPr>
          <a:xfrm>
            <a:off x="7629905" y="1406659"/>
            <a:ext cx="3825216" cy="36576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</a:t>
            </a:r>
          </a:p>
        </p:txBody>
      </p:sp>
      <p:cxnSp>
        <p:nvCxnSpPr>
          <p:cNvPr id="37" name="Curved Connector 15">
            <a:extLst>
              <a:ext uri="{FF2B5EF4-FFF2-40B4-BE49-F238E27FC236}">
                <a16:creationId xmlns:a16="http://schemas.microsoft.com/office/drawing/2014/main" id="{A3BFD137-14FD-41C4-BCC6-835FCB45F41E}"/>
              </a:ext>
            </a:extLst>
          </p:cNvPr>
          <p:cNvCxnSpPr>
            <a:cxnSpLocks/>
            <a:stCxn id="17" idx="0"/>
            <a:endCxn id="33" idx="1"/>
          </p:cNvCxnSpPr>
          <p:nvPr/>
        </p:nvCxnSpPr>
        <p:spPr>
          <a:xfrm rot="5400000" flipH="1" flipV="1">
            <a:off x="6185282" y="1190718"/>
            <a:ext cx="1866654" cy="619655"/>
          </a:xfrm>
          <a:prstGeom prst="curvedConnector2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urved Connector 15">
            <a:extLst>
              <a:ext uri="{FF2B5EF4-FFF2-40B4-BE49-F238E27FC236}">
                <a16:creationId xmlns:a16="http://schemas.microsoft.com/office/drawing/2014/main" id="{D1024213-A8F5-40A9-ACC8-1BA7C3F80BD9}"/>
              </a:ext>
            </a:extLst>
          </p:cNvPr>
          <p:cNvCxnSpPr>
            <a:cxnSpLocks/>
            <a:stCxn id="17" idx="0"/>
            <a:endCxn id="34" idx="1"/>
          </p:cNvCxnSpPr>
          <p:nvPr/>
        </p:nvCxnSpPr>
        <p:spPr>
          <a:xfrm rot="5400000" flipH="1" flipV="1">
            <a:off x="6485554" y="1401016"/>
            <a:ext cx="1356085" cy="709629"/>
          </a:xfrm>
          <a:prstGeom prst="curvedConnector2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urved Connector 15">
            <a:extLst>
              <a:ext uri="{FF2B5EF4-FFF2-40B4-BE49-F238E27FC236}">
                <a16:creationId xmlns:a16="http://schemas.microsoft.com/office/drawing/2014/main" id="{A031FA6E-40C7-40AA-8F0E-51E95DFAA983}"/>
              </a:ext>
            </a:extLst>
          </p:cNvPr>
          <p:cNvCxnSpPr>
            <a:cxnSpLocks/>
            <a:stCxn id="17" idx="0"/>
            <a:endCxn id="35" idx="1"/>
          </p:cNvCxnSpPr>
          <p:nvPr/>
        </p:nvCxnSpPr>
        <p:spPr>
          <a:xfrm rot="5400000" flipH="1" flipV="1">
            <a:off x="6797177" y="1601145"/>
            <a:ext cx="844333" cy="821123"/>
          </a:xfrm>
          <a:prstGeom prst="curvedConnector2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Rounded Rectangle 9">
            <a:extLst>
              <a:ext uri="{FF2B5EF4-FFF2-40B4-BE49-F238E27FC236}">
                <a16:creationId xmlns:a16="http://schemas.microsoft.com/office/drawing/2014/main" id="{BDB3C947-AD2A-4726-94DB-E4D3D3552BE9}"/>
              </a:ext>
            </a:extLst>
          </p:cNvPr>
          <p:cNvSpPr/>
          <p:nvPr/>
        </p:nvSpPr>
        <p:spPr>
          <a:xfrm>
            <a:off x="7801365" y="4683671"/>
            <a:ext cx="3534307" cy="36576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</a:t>
            </a:r>
          </a:p>
        </p:txBody>
      </p:sp>
      <p:sp>
        <p:nvSpPr>
          <p:cNvPr id="70" name="Rounded Rectangle 9">
            <a:extLst>
              <a:ext uri="{FF2B5EF4-FFF2-40B4-BE49-F238E27FC236}">
                <a16:creationId xmlns:a16="http://schemas.microsoft.com/office/drawing/2014/main" id="{168AF9D6-6B56-49DC-9473-5472A0BAFF8B}"/>
              </a:ext>
            </a:extLst>
          </p:cNvPr>
          <p:cNvSpPr/>
          <p:nvPr/>
        </p:nvSpPr>
        <p:spPr>
          <a:xfrm>
            <a:off x="7624744" y="5176684"/>
            <a:ext cx="3869230" cy="36576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6. </a:t>
            </a:r>
          </a:p>
        </p:txBody>
      </p:sp>
      <p:sp>
        <p:nvSpPr>
          <p:cNvPr id="71" name="Rounded Rectangle 9">
            <a:extLst>
              <a:ext uri="{FF2B5EF4-FFF2-40B4-BE49-F238E27FC236}">
                <a16:creationId xmlns:a16="http://schemas.microsoft.com/office/drawing/2014/main" id="{FCF571CD-8021-445A-948F-0E37BBF69EAF}"/>
              </a:ext>
            </a:extLst>
          </p:cNvPr>
          <p:cNvSpPr/>
          <p:nvPr/>
        </p:nvSpPr>
        <p:spPr>
          <a:xfrm>
            <a:off x="7539005" y="5669697"/>
            <a:ext cx="4026647" cy="36576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7. </a:t>
            </a:r>
          </a:p>
        </p:txBody>
      </p:sp>
      <p:cxnSp>
        <p:nvCxnSpPr>
          <p:cNvPr id="72" name="Curved Connector 15">
            <a:extLst>
              <a:ext uri="{FF2B5EF4-FFF2-40B4-BE49-F238E27FC236}">
                <a16:creationId xmlns:a16="http://schemas.microsoft.com/office/drawing/2014/main" id="{828CFD64-B4EA-44EB-A77A-FEF99D8888DD}"/>
              </a:ext>
            </a:extLst>
          </p:cNvPr>
          <p:cNvCxnSpPr>
            <a:cxnSpLocks/>
            <a:stCxn id="47" idx="2"/>
            <a:endCxn id="71" idx="1"/>
          </p:cNvCxnSpPr>
          <p:nvPr/>
        </p:nvCxnSpPr>
        <p:spPr>
          <a:xfrm rot="16200000" flipH="1">
            <a:off x="6520770" y="4834341"/>
            <a:ext cx="1306247" cy="730223"/>
          </a:xfrm>
          <a:prstGeom prst="curvedConnector2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Curved Connector 15">
            <a:extLst>
              <a:ext uri="{FF2B5EF4-FFF2-40B4-BE49-F238E27FC236}">
                <a16:creationId xmlns:a16="http://schemas.microsoft.com/office/drawing/2014/main" id="{F73B02C3-5E98-4F1C-94C5-F479C7F47646}"/>
              </a:ext>
            </a:extLst>
          </p:cNvPr>
          <p:cNvCxnSpPr>
            <a:cxnSpLocks/>
            <a:stCxn id="47" idx="2"/>
            <a:endCxn id="70" idx="1"/>
          </p:cNvCxnSpPr>
          <p:nvPr/>
        </p:nvCxnSpPr>
        <p:spPr>
          <a:xfrm rot="16200000" flipH="1">
            <a:off x="6810146" y="4544966"/>
            <a:ext cx="813234" cy="815962"/>
          </a:xfrm>
          <a:prstGeom prst="curvedConnector2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Curved Connector 15">
            <a:extLst>
              <a:ext uri="{FF2B5EF4-FFF2-40B4-BE49-F238E27FC236}">
                <a16:creationId xmlns:a16="http://schemas.microsoft.com/office/drawing/2014/main" id="{3301A6F2-DAD1-4BB9-9C8C-D54FE3FD171A}"/>
              </a:ext>
            </a:extLst>
          </p:cNvPr>
          <p:cNvCxnSpPr>
            <a:cxnSpLocks/>
            <a:stCxn id="47" idx="2"/>
            <a:endCxn id="69" idx="1"/>
          </p:cNvCxnSpPr>
          <p:nvPr/>
        </p:nvCxnSpPr>
        <p:spPr>
          <a:xfrm rot="16200000" flipH="1">
            <a:off x="7144963" y="4210148"/>
            <a:ext cx="320221" cy="992583"/>
          </a:xfrm>
          <a:prstGeom prst="curvedConnector2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Rounded Rectangle 9">
            <a:extLst>
              <a:ext uri="{FF2B5EF4-FFF2-40B4-BE49-F238E27FC236}">
                <a16:creationId xmlns:a16="http://schemas.microsoft.com/office/drawing/2014/main" id="{CC6B6626-809C-4CD6-8E28-157CB66707FF}"/>
              </a:ext>
            </a:extLst>
          </p:cNvPr>
          <p:cNvSpPr/>
          <p:nvPr/>
        </p:nvSpPr>
        <p:spPr>
          <a:xfrm>
            <a:off x="847143" y="4704469"/>
            <a:ext cx="3623907" cy="36576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9. </a:t>
            </a:r>
          </a:p>
        </p:txBody>
      </p:sp>
      <p:sp>
        <p:nvSpPr>
          <p:cNvPr id="85" name="Rounded Rectangle 9">
            <a:extLst>
              <a:ext uri="{FF2B5EF4-FFF2-40B4-BE49-F238E27FC236}">
                <a16:creationId xmlns:a16="http://schemas.microsoft.com/office/drawing/2014/main" id="{C0C1AFF6-2864-475F-B9D6-7D1F0049022C}"/>
              </a:ext>
            </a:extLst>
          </p:cNvPr>
          <p:cNvSpPr/>
          <p:nvPr/>
        </p:nvSpPr>
        <p:spPr>
          <a:xfrm>
            <a:off x="736879" y="5181074"/>
            <a:ext cx="3822887" cy="36576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10. </a:t>
            </a:r>
          </a:p>
        </p:txBody>
      </p:sp>
      <p:sp>
        <p:nvSpPr>
          <p:cNvPr id="86" name="Rounded Rectangle 9">
            <a:extLst>
              <a:ext uri="{FF2B5EF4-FFF2-40B4-BE49-F238E27FC236}">
                <a16:creationId xmlns:a16="http://schemas.microsoft.com/office/drawing/2014/main" id="{CB057C29-9272-4035-BDA3-6FB410101FCE}"/>
              </a:ext>
            </a:extLst>
          </p:cNvPr>
          <p:cNvSpPr/>
          <p:nvPr/>
        </p:nvSpPr>
        <p:spPr>
          <a:xfrm>
            <a:off x="665043" y="5657679"/>
            <a:ext cx="3988697" cy="36576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11. </a:t>
            </a:r>
          </a:p>
        </p:txBody>
      </p:sp>
      <p:cxnSp>
        <p:nvCxnSpPr>
          <p:cNvPr id="87" name="Curved Connector 15">
            <a:extLst>
              <a:ext uri="{FF2B5EF4-FFF2-40B4-BE49-F238E27FC236}">
                <a16:creationId xmlns:a16="http://schemas.microsoft.com/office/drawing/2014/main" id="{29BF54BA-B4A4-4A61-9918-D8758B6EAEFC}"/>
              </a:ext>
            </a:extLst>
          </p:cNvPr>
          <p:cNvCxnSpPr>
            <a:cxnSpLocks/>
            <a:stCxn id="5" idx="2"/>
            <a:endCxn id="83" idx="3"/>
          </p:cNvCxnSpPr>
          <p:nvPr/>
        </p:nvCxnSpPr>
        <p:spPr>
          <a:xfrm rot="5400000">
            <a:off x="5730878" y="4007800"/>
            <a:ext cx="328176" cy="413152"/>
          </a:xfrm>
          <a:prstGeom prst="curvedConnector2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Curved Connector 15">
            <a:extLst>
              <a:ext uri="{FF2B5EF4-FFF2-40B4-BE49-F238E27FC236}">
                <a16:creationId xmlns:a16="http://schemas.microsoft.com/office/drawing/2014/main" id="{907A95A2-467B-42BF-B951-8B23157455DB}"/>
              </a:ext>
            </a:extLst>
          </p:cNvPr>
          <p:cNvCxnSpPr>
            <a:cxnSpLocks/>
            <a:stCxn id="91" idx="2"/>
            <a:endCxn id="84" idx="3"/>
          </p:cNvCxnSpPr>
          <p:nvPr/>
        </p:nvCxnSpPr>
        <p:spPr>
          <a:xfrm rot="5400000">
            <a:off x="4769969" y="4253675"/>
            <a:ext cx="334755" cy="932592"/>
          </a:xfrm>
          <a:prstGeom prst="curvedConnector2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Curved Connector 15">
            <a:extLst>
              <a:ext uri="{FF2B5EF4-FFF2-40B4-BE49-F238E27FC236}">
                <a16:creationId xmlns:a16="http://schemas.microsoft.com/office/drawing/2014/main" id="{C51AC775-FAE4-4DFF-B60C-07221B593232}"/>
              </a:ext>
            </a:extLst>
          </p:cNvPr>
          <p:cNvCxnSpPr>
            <a:cxnSpLocks/>
            <a:stCxn id="91" idx="2"/>
            <a:endCxn id="85" idx="3"/>
          </p:cNvCxnSpPr>
          <p:nvPr/>
        </p:nvCxnSpPr>
        <p:spPr>
          <a:xfrm rot="5400000">
            <a:off x="4576024" y="4536336"/>
            <a:ext cx="811360" cy="843876"/>
          </a:xfrm>
          <a:prstGeom prst="curvedConnector2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0" name="Curved Connector 15">
            <a:extLst>
              <a:ext uri="{FF2B5EF4-FFF2-40B4-BE49-F238E27FC236}">
                <a16:creationId xmlns:a16="http://schemas.microsoft.com/office/drawing/2014/main" id="{06C094F3-8BDF-4E5E-A11E-CF35637DEFC7}"/>
              </a:ext>
            </a:extLst>
          </p:cNvPr>
          <p:cNvCxnSpPr>
            <a:cxnSpLocks/>
            <a:stCxn id="91" idx="2"/>
            <a:endCxn id="86" idx="3"/>
          </p:cNvCxnSpPr>
          <p:nvPr/>
        </p:nvCxnSpPr>
        <p:spPr>
          <a:xfrm rot="5400000">
            <a:off x="4384709" y="4821625"/>
            <a:ext cx="1287965" cy="749902"/>
          </a:xfrm>
          <a:prstGeom prst="curvedConnector2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9" name="Curved Connector 15">
            <a:extLst>
              <a:ext uri="{FF2B5EF4-FFF2-40B4-BE49-F238E27FC236}">
                <a16:creationId xmlns:a16="http://schemas.microsoft.com/office/drawing/2014/main" id="{73C7D353-73A8-4F68-BD5D-993BD3E456A0}"/>
              </a:ext>
            </a:extLst>
          </p:cNvPr>
          <p:cNvCxnSpPr>
            <a:cxnSpLocks/>
            <a:stCxn id="5" idx="0"/>
            <a:endCxn id="175" idx="3"/>
          </p:cNvCxnSpPr>
          <p:nvPr/>
        </p:nvCxnSpPr>
        <p:spPr>
          <a:xfrm rot="16200000" flipV="1">
            <a:off x="5745201" y="2560481"/>
            <a:ext cx="299531" cy="413153"/>
          </a:xfrm>
          <a:prstGeom prst="curvedConnector2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6" name="Rounded Rectangle 9">
            <a:extLst>
              <a:ext uri="{FF2B5EF4-FFF2-40B4-BE49-F238E27FC236}">
                <a16:creationId xmlns:a16="http://schemas.microsoft.com/office/drawing/2014/main" id="{7A5CD19B-7525-4467-A4C7-088B5456BFB6}"/>
              </a:ext>
            </a:extLst>
          </p:cNvPr>
          <p:cNvSpPr/>
          <p:nvPr/>
        </p:nvSpPr>
        <p:spPr>
          <a:xfrm>
            <a:off x="736879" y="1416770"/>
            <a:ext cx="3822887" cy="390795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15. 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7" name="Rounded Rectangle 9">
            <a:extLst>
              <a:ext uri="{FF2B5EF4-FFF2-40B4-BE49-F238E27FC236}">
                <a16:creationId xmlns:a16="http://schemas.microsoft.com/office/drawing/2014/main" id="{40F52A45-3C67-4804-AA87-8EF07BF4FFE1}"/>
              </a:ext>
            </a:extLst>
          </p:cNvPr>
          <p:cNvSpPr/>
          <p:nvPr/>
        </p:nvSpPr>
        <p:spPr>
          <a:xfrm>
            <a:off x="648047" y="888188"/>
            <a:ext cx="3988697" cy="36576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14. 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8" name="Rounded Rectangle 9">
            <a:extLst>
              <a:ext uri="{FF2B5EF4-FFF2-40B4-BE49-F238E27FC236}">
                <a16:creationId xmlns:a16="http://schemas.microsoft.com/office/drawing/2014/main" id="{B1055704-FFF9-4151-BC9B-CB1408D5E2CF}"/>
              </a:ext>
            </a:extLst>
          </p:cNvPr>
          <p:cNvSpPr/>
          <p:nvPr/>
        </p:nvSpPr>
        <p:spPr>
          <a:xfrm>
            <a:off x="492369" y="385521"/>
            <a:ext cx="4255869" cy="36576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13.  </a:t>
            </a:r>
          </a:p>
        </p:txBody>
      </p:sp>
      <p:cxnSp>
        <p:nvCxnSpPr>
          <p:cNvPr id="199" name="Curved Connector 15">
            <a:extLst>
              <a:ext uri="{FF2B5EF4-FFF2-40B4-BE49-F238E27FC236}">
                <a16:creationId xmlns:a16="http://schemas.microsoft.com/office/drawing/2014/main" id="{E94633FC-57F6-4634-AD0A-83429DE86A33}"/>
              </a:ext>
            </a:extLst>
          </p:cNvPr>
          <p:cNvCxnSpPr>
            <a:cxnSpLocks/>
            <a:stCxn id="120" idx="0"/>
            <a:endCxn id="196" idx="3"/>
          </p:cNvCxnSpPr>
          <p:nvPr/>
        </p:nvCxnSpPr>
        <p:spPr>
          <a:xfrm rot="16200000" flipV="1">
            <a:off x="4563849" y="1608085"/>
            <a:ext cx="835710" cy="843876"/>
          </a:xfrm>
          <a:prstGeom prst="curvedConnector2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2" name="Curved Connector 15">
            <a:extLst>
              <a:ext uri="{FF2B5EF4-FFF2-40B4-BE49-F238E27FC236}">
                <a16:creationId xmlns:a16="http://schemas.microsoft.com/office/drawing/2014/main" id="{51834CB6-9221-41A3-A518-D197212DDB2D}"/>
              </a:ext>
            </a:extLst>
          </p:cNvPr>
          <p:cNvCxnSpPr>
            <a:cxnSpLocks/>
            <a:stCxn id="120" idx="0"/>
            <a:endCxn id="197" idx="3"/>
          </p:cNvCxnSpPr>
          <p:nvPr/>
        </p:nvCxnSpPr>
        <p:spPr>
          <a:xfrm rot="16200000" flipV="1">
            <a:off x="4331788" y="1376024"/>
            <a:ext cx="1376810" cy="766898"/>
          </a:xfrm>
          <a:prstGeom prst="curvedConnector2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5" name="Curved Connector 15">
            <a:extLst>
              <a:ext uri="{FF2B5EF4-FFF2-40B4-BE49-F238E27FC236}">
                <a16:creationId xmlns:a16="http://schemas.microsoft.com/office/drawing/2014/main" id="{E830C0D6-A4F5-4D1A-8FB7-3DC8BBBAC0D5}"/>
              </a:ext>
            </a:extLst>
          </p:cNvPr>
          <p:cNvCxnSpPr>
            <a:cxnSpLocks/>
            <a:stCxn id="120" idx="0"/>
            <a:endCxn id="198" idx="3"/>
          </p:cNvCxnSpPr>
          <p:nvPr/>
        </p:nvCxnSpPr>
        <p:spPr>
          <a:xfrm rot="16200000" flipV="1">
            <a:off x="4136202" y="1180438"/>
            <a:ext cx="1879477" cy="655404"/>
          </a:xfrm>
          <a:prstGeom prst="curvedConnector2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9" name="TextBox 218">
            <a:extLst>
              <a:ext uri="{FF2B5EF4-FFF2-40B4-BE49-F238E27FC236}">
                <a16:creationId xmlns:a16="http://schemas.microsoft.com/office/drawing/2014/main" id="{67C779B4-2F4E-4094-BCB7-75A330A2A874}"/>
              </a:ext>
            </a:extLst>
          </p:cNvPr>
          <p:cNvSpPr txBox="1"/>
          <p:nvPr/>
        </p:nvSpPr>
        <p:spPr>
          <a:xfrm>
            <a:off x="4941003" y="149930"/>
            <a:ext cx="2392935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Purpose Profile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Name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</a:t>
            </a:r>
          </a:p>
        </p:txBody>
      </p:sp>
      <p:sp>
        <p:nvSpPr>
          <p:cNvPr id="91" name="Rectangle 90"/>
          <p:cNvSpPr/>
          <p:nvPr/>
        </p:nvSpPr>
        <p:spPr>
          <a:xfrm>
            <a:off x="5296877" y="4378465"/>
            <a:ext cx="213529" cy="1741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3" name="Rounded Rectangle 9">
            <a:extLst>
              <a:ext uri="{FF2B5EF4-FFF2-40B4-BE49-F238E27FC236}">
                <a16:creationId xmlns:a16="http://schemas.microsoft.com/office/drawing/2014/main" id="{FCF571CD-8021-445A-948F-0E37BBF69EAF}"/>
              </a:ext>
            </a:extLst>
          </p:cNvPr>
          <p:cNvSpPr/>
          <p:nvPr/>
        </p:nvSpPr>
        <p:spPr>
          <a:xfrm>
            <a:off x="7429075" y="6162711"/>
            <a:ext cx="4255869" cy="36576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8.</a:t>
            </a:r>
          </a:p>
        </p:txBody>
      </p:sp>
      <p:cxnSp>
        <p:nvCxnSpPr>
          <p:cNvPr id="107" name="Curved Connector 15">
            <a:extLst>
              <a:ext uri="{FF2B5EF4-FFF2-40B4-BE49-F238E27FC236}">
                <a16:creationId xmlns:a16="http://schemas.microsoft.com/office/drawing/2014/main" id="{828CFD64-B4EA-44EB-A77A-FEF99D8888DD}"/>
              </a:ext>
            </a:extLst>
          </p:cNvPr>
          <p:cNvCxnSpPr>
            <a:cxnSpLocks/>
            <a:stCxn id="47" idx="2"/>
            <a:endCxn id="103" idx="1"/>
          </p:cNvCxnSpPr>
          <p:nvPr/>
        </p:nvCxnSpPr>
        <p:spPr>
          <a:xfrm rot="16200000" flipH="1">
            <a:off x="6219298" y="5135813"/>
            <a:ext cx="1799261" cy="620293"/>
          </a:xfrm>
          <a:prstGeom prst="curvedConnector2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0" name="Rectangle 119"/>
          <p:cNvSpPr/>
          <p:nvPr/>
        </p:nvSpPr>
        <p:spPr>
          <a:xfrm>
            <a:off x="5296877" y="2447878"/>
            <a:ext cx="213529" cy="1741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7" name="Rounded Rectangle 9">
            <a:extLst>
              <a:ext uri="{FF2B5EF4-FFF2-40B4-BE49-F238E27FC236}">
                <a16:creationId xmlns:a16="http://schemas.microsoft.com/office/drawing/2014/main" id="{CB057C29-9272-4035-BDA3-6FB410101FCE}"/>
              </a:ext>
            </a:extLst>
          </p:cNvPr>
          <p:cNvSpPr/>
          <p:nvPr/>
        </p:nvSpPr>
        <p:spPr>
          <a:xfrm>
            <a:off x="492370" y="6134283"/>
            <a:ext cx="4255869" cy="36576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12. </a:t>
            </a:r>
          </a:p>
        </p:txBody>
      </p:sp>
      <p:cxnSp>
        <p:nvCxnSpPr>
          <p:cNvPr id="138" name="Curved Connector 15">
            <a:extLst>
              <a:ext uri="{FF2B5EF4-FFF2-40B4-BE49-F238E27FC236}">
                <a16:creationId xmlns:a16="http://schemas.microsoft.com/office/drawing/2014/main" id="{06C094F3-8BDF-4E5E-A11E-CF35637DEFC7}"/>
              </a:ext>
            </a:extLst>
          </p:cNvPr>
          <p:cNvCxnSpPr>
            <a:cxnSpLocks/>
            <a:stCxn id="91" idx="2"/>
            <a:endCxn id="137" idx="3"/>
          </p:cNvCxnSpPr>
          <p:nvPr/>
        </p:nvCxnSpPr>
        <p:spPr>
          <a:xfrm rot="5400000">
            <a:off x="4193657" y="5107177"/>
            <a:ext cx="1764569" cy="655403"/>
          </a:xfrm>
          <a:prstGeom prst="curvedConnector2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5" name="Rounded Rectangle 9">
            <a:extLst>
              <a:ext uri="{FF2B5EF4-FFF2-40B4-BE49-F238E27FC236}">
                <a16:creationId xmlns:a16="http://schemas.microsoft.com/office/drawing/2014/main" id="{7A5CD19B-7525-4467-A4C7-088B5456BFB6}"/>
              </a:ext>
            </a:extLst>
          </p:cNvPr>
          <p:cNvSpPr/>
          <p:nvPr/>
        </p:nvSpPr>
        <p:spPr>
          <a:xfrm>
            <a:off x="848656" y="1918412"/>
            <a:ext cx="3618268" cy="36576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16.</a:t>
            </a:r>
          </a:p>
        </p:txBody>
      </p:sp>
      <p:cxnSp>
        <p:nvCxnSpPr>
          <p:cNvPr id="159" name="Curved Connector 15">
            <a:extLst>
              <a:ext uri="{FF2B5EF4-FFF2-40B4-BE49-F238E27FC236}">
                <a16:creationId xmlns:a16="http://schemas.microsoft.com/office/drawing/2014/main" id="{E94633FC-57F6-4634-AD0A-83429DE86A33}"/>
              </a:ext>
            </a:extLst>
          </p:cNvPr>
          <p:cNvCxnSpPr>
            <a:cxnSpLocks/>
            <a:stCxn id="120" idx="0"/>
            <a:endCxn id="155" idx="3"/>
          </p:cNvCxnSpPr>
          <p:nvPr/>
        </p:nvCxnSpPr>
        <p:spPr>
          <a:xfrm rot="16200000" flipV="1">
            <a:off x="4761990" y="1806226"/>
            <a:ext cx="346586" cy="936718"/>
          </a:xfrm>
          <a:prstGeom prst="curvedConnector2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Rectangle 46"/>
          <p:cNvSpPr/>
          <p:nvPr/>
        </p:nvSpPr>
        <p:spPr>
          <a:xfrm>
            <a:off x="6702017" y="4350285"/>
            <a:ext cx="213529" cy="19604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ounded Rectangle 13">
            <a:extLst>
              <a:ext uri="{FF2B5EF4-FFF2-40B4-BE49-F238E27FC236}">
                <a16:creationId xmlns:a16="http://schemas.microsoft.com/office/drawing/2014/main" id="{08E81BC7-1B68-46D7-A2C0-632D5C427587}"/>
              </a:ext>
            </a:extLst>
          </p:cNvPr>
          <p:cNvSpPr/>
          <p:nvPr/>
        </p:nvSpPr>
        <p:spPr>
          <a:xfrm>
            <a:off x="6472119" y="2428607"/>
            <a:ext cx="3752536" cy="39699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Create Value</a:t>
            </a:r>
          </a:p>
        </p:txBody>
      </p:sp>
      <p:sp>
        <p:nvSpPr>
          <p:cNvPr id="83" name="Rounded Rectangle 9">
            <a:extLst>
              <a:ext uri="{FF2B5EF4-FFF2-40B4-BE49-F238E27FC236}">
                <a16:creationId xmlns:a16="http://schemas.microsoft.com/office/drawing/2014/main" id="{21DADC98-E527-4989-AA10-A71F9B210045}"/>
              </a:ext>
            </a:extLst>
          </p:cNvPr>
          <p:cNvSpPr/>
          <p:nvPr/>
        </p:nvSpPr>
        <p:spPr>
          <a:xfrm>
            <a:off x="1978429" y="4186572"/>
            <a:ext cx="3709961" cy="383784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God and Family</a:t>
            </a:r>
          </a:p>
        </p:txBody>
      </p:sp>
      <p:sp>
        <p:nvSpPr>
          <p:cNvPr id="175" name="Rounded Rectangle 9">
            <a:extLst>
              <a:ext uri="{FF2B5EF4-FFF2-40B4-BE49-F238E27FC236}">
                <a16:creationId xmlns:a16="http://schemas.microsoft.com/office/drawing/2014/main" id="{4172BCD8-D5F2-44B3-AF80-59B0A6D3E002}"/>
              </a:ext>
            </a:extLst>
          </p:cNvPr>
          <p:cNvSpPr/>
          <p:nvPr/>
        </p:nvSpPr>
        <p:spPr>
          <a:xfrm>
            <a:off x="1978429" y="2428606"/>
            <a:ext cx="3709960" cy="37737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Connection 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to Reformation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13C22E0B-E07D-41A1-9015-AD4E832E5FDC}"/>
              </a:ext>
            </a:extLst>
          </p:cNvPr>
          <p:cNvSpPr/>
          <p:nvPr/>
        </p:nvSpPr>
        <p:spPr>
          <a:xfrm>
            <a:off x="6472119" y="4186572"/>
            <a:ext cx="3752536" cy="36559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Minister to people</a:t>
            </a:r>
          </a:p>
        </p:txBody>
      </p:sp>
      <p:sp>
        <p:nvSpPr>
          <p:cNvPr id="49" name="Rounded Rectangle 13">
            <a:extLst>
              <a:ext uri="{FF2B5EF4-FFF2-40B4-BE49-F238E27FC236}">
                <a16:creationId xmlns:a16="http://schemas.microsoft.com/office/drawing/2014/main" id="{40AA886A-12D0-40A3-B1EF-2D6C919A6E87}"/>
              </a:ext>
            </a:extLst>
          </p:cNvPr>
          <p:cNvSpPr/>
          <p:nvPr/>
        </p:nvSpPr>
        <p:spPr>
          <a:xfrm>
            <a:off x="7800725" y="1918410"/>
            <a:ext cx="3505846" cy="36576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</a:t>
            </a:r>
          </a:p>
        </p:txBody>
      </p:sp>
      <p:cxnSp>
        <p:nvCxnSpPr>
          <p:cNvPr id="53" name="Curved Connector 15">
            <a:extLst>
              <a:ext uri="{FF2B5EF4-FFF2-40B4-BE49-F238E27FC236}">
                <a16:creationId xmlns:a16="http://schemas.microsoft.com/office/drawing/2014/main" id="{AD3A005E-314E-42B7-A57E-82103A530A44}"/>
              </a:ext>
            </a:extLst>
          </p:cNvPr>
          <p:cNvCxnSpPr>
            <a:cxnSpLocks/>
            <a:stCxn id="17" idx="0"/>
            <a:endCxn id="49" idx="1"/>
          </p:cNvCxnSpPr>
          <p:nvPr/>
        </p:nvCxnSpPr>
        <p:spPr>
          <a:xfrm rot="5400000" flipH="1" flipV="1">
            <a:off x="7138462" y="1771610"/>
            <a:ext cx="332582" cy="991943"/>
          </a:xfrm>
          <a:prstGeom prst="curvedConnector2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605443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8AD54D-DD20-15D3-4508-003DD45660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27562E26-08C3-961C-8D12-CD482BCEB591}"/>
              </a:ext>
            </a:extLst>
          </p:cNvPr>
          <p:cNvGraphicFramePr>
            <a:graphicFrameLocks noGrp="1"/>
          </p:cNvGraphicFramePr>
          <p:nvPr/>
        </p:nvGraphicFramePr>
        <p:xfrm>
          <a:off x="0" y="76200"/>
          <a:ext cx="12192000" cy="6705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582785">
                  <a:extLst>
                    <a:ext uri="{9D8B030D-6E8A-4147-A177-3AD203B41FA5}">
                      <a16:colId xmlns:a16="http://schemas.microsoft.com/office/drawing/2014/main" val="3643521925"/>
                    </a:ext>
                  </a:extLst>
                </a:gridCol>
                <a:gridCol w="1072342">
                  <a:extLst>
                    <a:ext uri="{9D8B030D-6E8A-4147-A177-3AD203B41FA5}">
                      <a16:colId xmlns:a16="http://schemas.microsoft.com/office/drawing/2014/main" val="1220148804"/>
                    </a:ext>
                  </a:extLst>
                </a:gridCol>
                <a:gridCol w="2934393">
                  <a:extLst>
                    <a:ext uri="{9D8B030D-6E8A-4147-A177-3AD203B41FA5}">
                      <a16:colId xmlns:a16="http://schemas.microsoft.com/office/drawing/2014/main" val="1584658998"/>
                    </a:ext>
                  </a:extLst>
                </a:gridCol>
                <a:gridCol w="3259440">
                  <a:extLst>
                    <a:ext uri="{9D8B030D-6E8A-4147-A177-3AD203B41FA5}">
                      <a16:colId xmlns:a16="http://schemas.microsoft.com/office/drawing/2014/main" val="3839788520"/>
                    </a:ext>
                  </a:extLst>
                </a:gridCol>
                <a:gridCol w="1343040">
                  <a:extLst>
                    <a:ext uri="{9D8B030D-6E8A-4147-A177-3AD203B41FA5}">
                      <a16:colId xmlns:a16="http://schemas.microsoft.com/office/drawing/2014/main" val="2393698705"/>
                    </a:ext>
                  </a:extLst>
                </a:gridCol>
              </a:tblGrid>
              <a:tr h="511342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Ink Free" panose="03080402000500000000" pitchFamily="66" charset="0"/>
                        </a:rPr>
                        <a:t>             7 Spirit Profile - From Strongholds to Sonship      </a:t>
                      </a:r>
                      <a:r>
                        <a:rPr lang="en-US" sz="1600" i="1" dirty="0">
                          <a:hlinkClick r:id="rId3"/>
                        </a:rPr>
                        <a:t>From Demolishing Strongholds</a:t>
                      </a:r>
                      <a:endParaRPr lang="en-US" sz="1600" i="1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5740868"/>
                  </a:ext>
                </a:extLst>
              </a:tr>
              <a:tr h="962526">
                <a:tc>
                  <a:txBody>
                    <a:bodyPr/>
                    <a:lstStyle/>
                    <a:p>
                      <a:pPr algn="ctr"/>
                      <a:r>
                        <a:rPr lang="en-US" sz="2800" b="1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Ink Free" panose="03080402000500000000" pitchFamily="66" charset="0"/>
                        </a:rPr>
                        <a:t>9 Conversations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Via God’s Council of Sons</a:t>
                      </a:r>
                    </a:p>
                    <a:p>
                      <a:pPr algn="ctr"/>
                      <a:r>
                        <a:rPr lang="en-US" sz="1400" b="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(Faith from Hearing in the Council Rom 10:17)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Ink Free" panose="03080402000500000000" pitchFamily="66" charset="0"/>
                        </a:rPr>
                        <a:t>Nine</a:t>
                      </a:r>
                      <a:br>
                        <a:rPr lang="en-US" sz="2800" b="1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Ink Free" panose="03080402000500000000" pitchFamily="66" charset="0"/>
                        </a:rPr>
                      </a:br>
                      <a:r>
                        <a:rPr lang="en-US" sz="2400" b="1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Ink Free" panose="03080402000500000000" pitchFamily="66" charset="0"/>
                        </a:rPr>
                        <a:t>Topics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Ink Free" panose="03080402000500000000" pitchFamily="66" charset="0"/>
                        </a:rPr>
                        <a:t>Old Pretensions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rgbClr val="FF0000"/>
                          </a:solidFill>
                        </a:rPr>
                        <a:t>“Accusations” Perceived Lack</a:t>
                      </a:r>
                      <a:endParaRPr lang="en-US" sz="16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  <a:p>
                      <a:pPr marL="0" algn="ctr" defTabSz="914400" rtl="0" eaLnBrk="1" latinLnBrk="0" hangingPunct="1"/>
                      <a:r>
                        <a:rPr lang="en-US" sz="1400" b="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(Fortress/Stronghold of 2Cor 10:4-5)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Ink Free" panose="03080402000500000000" pitchFamily="66" charset="0"/>
                        </a:rPr>
                        <a:t>9 New Truths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Decrees From Courts of Heaven</a:t>
                      </a:r>
                    </a:p>
                    <a:p>
                      <a:pPr marL="0" algn="ctr" defTabSz="914400" rtl="0" eaLnBrk="1" latinLnBrk="0" hangingPunct="1"/>
                      <a:r>
                        <a:rPr lang="en-US" sz="1400" b="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(Chosen, Placed Sons Jn 15:16)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Ink Free" panose="03080402000500000000" pitchFamily="66" charset="0"/>
                          <a:hlinkClick r:id="" action="ppaction://noaction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Seven</a:t>
                      </a:r>
                    </a:p>
                    <a:p>
                      <a:pPr algn="ctr"/>
                      <a:r>
                        <a:rPr lang="en-US" sz="1800" b="1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Ink Free" panose="03080402000500000000" pitchFamily="66" charset="0"/>
                          <a:hlinkClick r:id="" action="ppaction://noaction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Compelling Reasons</a:t>
                      </a:r>
                      <a:endParaRPr lang="en-US" sz="1800" b="1">
                        <a:solidFill>
                          <a:schemeClr val="accent1">
                            <a:lumMod val="75000"/>
                          </a:schemeClr>
                        </a:solidFill>
                        <a:latin typeface="Ink Free" panose="03080402000500000000" pitchFamily="66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1735569"/>
                  </a:ext>
                </a:extLst>
              </a:tr>
              <a:tr h="571500"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Yahweh</a:t>
                      </a:r>
                      <a:r>
                        <a:rPr lang="en-US" sz="16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continually guides and provides</a:t>
                      </a:r>
                    </a:p>
                    <a:p>
                      <a:pPr algn="ctr"/>
                      <a:r>
                        <a:rPr lang="en-US" sz="16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Mercies &amp; Manna new every morning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  <a:alpha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Identity</a:t>
                      </a: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  <a:alpha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  <a:alpha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  <a:alpha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Fun</a:t>
                      </a:r>
                    </a:p>
                    <a:p>
                      <a:pPr algn="ctr"/>
                      <a:r>
                        <a:rPr lang="en-US" sz="16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(Chosen)</a:t>
                      </a: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  <a:alpha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4000050"/>
                  </a:ext>
                </a:extLst>
              </a:tr>
              <a:tr h="571500">
                <a:tc>
                  <a:txBody>
                    <a:bodyPr/>
                    <a:lstStyle/>
                    <a:p>
                      <a:pPr algn="ctr"/>
                      <a:r>
                        <a:rPr lang="en-US" sz="1600" kern="1200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Jesus</a:t>
                      </a:r>
                      <a:r>
                        <a:rPr lang="en-US" sz="16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keeps revealing, redeeming </a:t>
                      </a:r>
                    </a:p>
                    <a:p>
                      <a:pPr algn="ctr"/>
                      <a:r>
                        <a:rPr lang="en-US" sz="16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divine preparation in my history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  <a:alpha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Story</a:t>
                      </a: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  <a:alpha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  <a:alpha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  <a:alpha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Fun </a:t>
                      </a:r>
                    </a:p>
                    <a:p>
                      <a:pPr algn="ctr"/>
                      <a:r>
                        <a:rPr lang="en-US" sz="16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(My Story)</a:t>
                      </a: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  <a:alpha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2209336"/>
                  </a:ext>
                </a:extLst>
              </a:tr>
              <a:tr h="571500">
                <a:tc>
                  <a:txBody>
                    <a:bodyPr/>
                    <a:lstStyle/>
                    <a:p>
                      <a:pPr algn="ctr"/>
                      <a:r>
                        <a:rPr lang="en-US" sz="1600" kern="1200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Holy Spirit </a:t>
                      </a:r>
                      <a:r>
                        <a:rPr lang="en-US" sz="16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is speaking living words</a:t>
                      </a:r>
                    </a:p>
                    <a:p>
                      <a:pPr algn="ctr"/>
                      <a:r>
                        <a:rPr lang="en-US" sz="16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Prophetic decrees with power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  <a:alpha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Purpose</a:t>
                      </a: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  <a:alpha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30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  <a:alpha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  <a:alpha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Fun </a:t>
                      </a:r>
                    </a:p>
                    <a:p>
                      <a:pPr algn="ctr"/>
                      <a:r>
                        <a:rPr lang="en-US" sz="16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(Purpose)</a:t>
                      </a: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  <a:alpha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4160575"/>
                  </a:ext>
                </a:extLst>
              </a:tr>
              <a:tr h="571500">
                <a:tc>
                  <a:txBody>
                    <a:bodyPr/>
                    <a:lstStyle/>
                    <a:p>
                      <a:pPr algn="ctr"/>
                      <a:r>
                        <a:rPr lang="en-US" sz="1600" kern="1200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Wisdom</a:t>
                      </a:r>
                      <a:r>
                        <a:rPr lang="en-US" sz="16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shines a light a new ways</a:t>
                      </a:r>
                    </a:p>
                    <a:p>
                      <a:pPr algn="ctr"/>
                      <a:r>
                        <a:rPr lang="en-US" sz="16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 pattern of creative ideas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  <a:alpha val="5364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Strategy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  <a:alpha val="5364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  <a:alpha val="5364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  <a:alpha val="5364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FLOW</a:t>
                      </a:r>
                    </a:p>
                    <a:p>
                      <a:pPr algn="ctr"/>
                      <a:r>
                        <a:rPr lang="en-US" sz="16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(Creativity)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  <a:alpha val="5364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39439840"/>
                  </a:ext>
                </a:extLst>
              </a:tr>
              <a:tr h="571500">
                <a:tc>
                  <a:txBody>
                    <a:bodyPr/>
                    <a:lstStyle/>
                    <a:p>
                      <a:pPr algn="ctr"/>
                      <a:r>
                        <a:rPr lang="en-US" sz="1600" kern="1200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Understanding</a:t>
                      </a:r>
                      <a:r>
                        <a:rPr lang="en-US" sz="16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Opens doors</a:t>
                      </a:r>
                    </a:p>
                    <a:p>
                      <a:pPr algn="ctr"/>
                      <a:r>
                        <a:rPr lang="en-US" sz="16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Father has gone before me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  <a:alpha val="5364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Tactics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  <a:alpha val="5364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  <a:alpha val="5364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  <a:alpha val="5364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FAT - Father Adds Things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  <a:alpha val="5364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686404"/>
                  </a:ext>
                </a:extLst>
              </a:tr>
              <a:tr h="571500">
                <a:tc>
                  <a:txBody>
                    <a:bodyPr/>
                    <a:lstStyle/>
                    <a:p>
                      <a:pPr algn="ctr"/>
                      <a:r>
                        <a:rPr lang="en-US" sz="1600" kern="1200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Counsel</a:t>
                      </a:r>
                      <a:r>
                        <a:rPr lang="en-US" sz="16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is shepherding me a much larger context; bigger than me (Kingdom)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  <a:alpha val="5364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Heritage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  <a:alpha val="5364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  <a:alpha val="5364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  <a:alpha val="5364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Following (the Lamb)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  <a:alpha val="5364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0142082"/>
                  </a:ext>
                </a:extLst>
              </a:tr>
              <a:tr h="571500">
                <a:tc>
                  <a:txBody>
                    <a:bodyPr/>
                    <a:lstStyle/>
                    <a:p>
                      <a:pPr algn="ctr"/>
                      <a:r>
                        <a:rPr lang="en-US" sz="1600" kern="1200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Might</a:t>
                      </a:r>
                      <a:r>
                        <a:rPr lang="en-US" sz="16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is giving hope for resurrection</a:t>
                      </a:r>
                    </a:p>
                    <a:p>
                      <a:pPr algn="ctr"/>
                      <a:r>
                        <a:rPr lang="en-US" sz="16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 am a son, destined to be an overcomer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  <a:alpha val="49029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Courage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  <a:alpha val="49029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  <a:alpha val="49029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  <a:alpha val="49029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Greater Works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  <a:alpha val="49029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0461387"/>
                  </a:ext>
                </a:extLst>
              </a:tr>
              <a:tr h="562495">
                <a:tc>
                  <a:txBody>
                    <a:bodyPr/>
                    <a:lstStyle/>
                    <a:p>
                      <a:pPr algn="ctr"/>
                      <a:r>
                        <a:rPr lang="en-US" sz="1600" kern="1200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Knowledge</a:t>
                      </a:r>
                      <a:r>
                        <a:rPr lang="en-US" sz="16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puts the path </a:t>
                      </a:r>
                    </a:p>
                    <a:p>
                      <a:pPr algn="ctr"/>
                      <a:r>
                        <a:rPr lang="en-US" sz="16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 a story I can explain; it makes sense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  <a:alpha val="49029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Clarity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  <a:alpha val="49029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  <a:alpha val="49029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  <a:alpha val="49029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Reformation of Nations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  <a:alpha val="49029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4493055"/>
                  </a:ext>
                </a:extLst>
              </a:tr>
              <a:tr h="571500">
                <a:tc>
                  <a:txBody>
                    <a:bodyPr/>
                    <a:lstStyle/>
                    <a:p>
                      <a:pPr algn="ctr"/>
                      <a:r>
                        <a:rPr lang="en-US" sz="1600" kern="1200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Fear of the Lord </a:t>
                      </a:r>
                      <a:r>
                        <a:rPr lang="en-US" sz="16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is showing what people carry, how to honor them, Ecclesia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  <a:alpha val="49029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Culture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  <a:alpha val="49029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  <a:alpha val="49029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  <a:alpha val="49029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Love</a:t>
                      </a:r>
                    </a:p>
                    <a:p>
                      <a:pPr algn="ctr"/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(Fathering)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  <a:alpha val="49029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6005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443891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8AD54D-DD20-15D3-4508-003DD45660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27562E26-08C3-961C-8D12-CD482BCEB591}"/>
              </a:ext>
            </a:extLst>
          </p:cNvPr>
          <p:cNvGraphicFramePr>
            <a:graphicFrameLocks noGrp="1"/>
          </p:cNvGraphicFramePr>
          <p:nvPr/>
        </p:nvGraphicFramePr>
        <p:xfrm>
          <a:off x="0" y="76200"/>
          <a:ext cx="12192000" cy="6705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582785">
                  <a:extLst>
                    <a:ext uri="{9D8B030D-6E8A-4147-A177-3AD203B41FA5}">
                      <a16:colId xmlns:a16="http://schemas.microsoft.com/office/drawing/2014/main" val="3643521925"/>
                    </a:ext>
                  </a:extLst>
                </a:gridCol>
                <a:gridCol w="1072342">
                  <a:extLst>
                    <a:ext uri="{9D8B030D-6E8A-4147-A177-3AD203B41FA5}">
                      <a16:colId xmlns:a16="http://schemas.microsoft.com/office/drawing/2014/main" val="1220148804"/>
                    </a:ext>
                  </a:extLst>
                </a:gridCol>
                <a:gridCol w="2934393">
                  <a:extLst>
                    <a:ext uri="{9D8B030D-6E8A-4147-A177-3AD203B41FA5}">
                      <a16:colId xmlns:a16="http://schemas.microsoft.com/office/drawing/2014/main" val="1584658998"/>
                    </a:ext>
                  </a:extLst>
                </a:gridCol>
                <a:gridCol w="3259440">
                  <a:extLst>
                    <a:ext uri="{9D8B030D-6E8A-4147-A177-3AD203B41FA5}">
                      <a16:colId xmlns:a16="http://schemas.microsoft.com/office/drawing/2014/main" val="3839788520"/>
                    </a:ext>
                  </a:extLst>
                </a:gridCol>
                <a:gridCol w="1343040">
                  <a:extLst>
                    <a:ext uri="{9D8B030D-6E8A-4147-A177-3AD203B41FA5}">
                      <a16:colId xmlns:a16="http://schemas.microsoft.com/office/drawing/2014/main" val="2393698705"/>
                    </a:ext>
                  </a:extLst>
                </a:gridCol>
              </a:tblGrid>
              <a:tr h="511342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Ink Free" panose="03080402000500000000" pitchFamily="66" charset="0"/>
                        </a:rPr>
                        <a:t>             7 Spirit Profile - From Strongholds to Sonship      </a:t>
                      </a:r>
                      <a:r>
                        <a:rPr lang="en-US" sz="1600" i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From Demolishing Strongholds</a:t>
                      </a:r>
                      <a:endParaRPr lang="en-US" sz="1600" i="1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5740868"/>
                  </a:ext>
                </a:extLst>
              </a:tr>
              <a:tr h="962526">
                <a:tc>
                  <a:txBody>
                    <a:bodyPr/>
                    <a:lstStyle/>
                    <a:p>
                      <a:pPr algn="ctr"/>
                      <a:r>
                        <a:rPr lang="en-US" sz="2800" b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Ink Free" panose="03080402000500000000" pitchFamily="66" charset="0"/>
                        </a:rPr>
                        <a:t>9 Conversations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Via God’s Council of Sons</a:t>
                      </a:r>
                    </a:p>
                    <a:p>
                      <a:pPr algn="ctr"/>
                      <a:r>
                        <a:rPr lang="en-US" sz="1400" b="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(Faith from Hearing in the Council Rom 10:17)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Ink Free" panose="03080402000500000000" pitchFamily="66" charset="0"/>
                        </a:rPr>
                        <a:t>Nine</a:t>
                      </a:r>
                      <a:br>
                        <a:rPr lang="en-US" sz="2800" b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Ink Free" panose="03080402000500000000" pitchFamily="66" charset="0"/>
                        </a:rPr>
                      </a:br>
                      <a:r>
                        <a:rPr lang="en-US" sz="2400" b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Ink Free" panose="03080402000500000000" pitchFamily="66" charset="0"/>
                        </a:rPr>
                        <a:t>Topics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Ink Free" panose="03080402000500000000" pitchFamily="66" charset="0"/>
                        </a:rPr>
                        <a:t>Old Pretensions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>
                          <a:solidFill>
                            <a:srgbClr val="FF0000"/>
                          </a:solidFill>
                        </a:rPr>
                        <a:t>“Accusations” Perceived Lack</a:t>
                      </a:r>
                      <a:endParaRPr lang="en-US" sz="1600" b="0">
                        <a:solidFill>
                          <a:schemeClr val="tx1"/>
                        </a:solidFill>
                        <a:latin typeface="+mn-lt"/>
                      </a:endParaRPr>
                    </a:p>
                    <a:p>
                      <a:pPr marL="0" algn="ctr" defTabSz="914400" rtl="0" eaLnBrk="1" latinLnBrk="0" hangingPunct="1"/>
                      <a:r>
                        <a:rPr lang="en-US" sz="1400" b="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(Fortress/Stronghold of 2Cor 10:4-5)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Ink Free" panose="03080402000500000000" pitchFamily="66" charset="0"/>
                        </a:rPr>
                        <a:t>9 New Truths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Decrees From Courts of Heaven</a:t>
                      </a:r>
                    </a:p>
                    <a:p>
                      <a:pPr marL="0" algn="ctr" defTabSz="914400" rtl="0" eaLnBrk="1" latinLnBrk="0" hangingPunct="1"/>
                      <a:r>
                        <a:rPr lang="en-US" sz="1400" b="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(Chosen, Placed Sons Jn 15:16)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Ink Free" panose="03080402000500000000" pitchFamily="66" charset="0"/>
                          <a:hlinkClick r:id="" action="ppaction://noaction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Seven</a:t>
                      </a:r>
                    </a:p>
                    <a:p>
                      <a:pPr algn="ctr"/>
                      <a:r>
                        <a:rPr lang="en-US" sz="1800" b="1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Ink Free" panose="03080402000500000000" pitchFamily="66" charset="0"/>
                          <a:hlinkClick r:id="" action="ppaction://noaction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Compelling Reasons</a:t>
                      </a:r>
                      <a:endParaRPr lang="en-US" sz="1800" b="1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latin typeface="Ink Free" panose="03080402000500000000" pitchFamily="66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1735569"/>
                  </a:ext>
                </a:extLst>
              </a:tr>
              <a:tr h="571500"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Yahweh</a:t>
                      </a:r>
                      <a:r>
                        <a:rPr lang="en-US" sz="16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continually guides and provides</a:t>
                      </a:r>
                    </a:p>
                    <a:p>
                      <a:pPr algn="ctr"/>
                      <a:r>
                        <a:rPr lang="en-US" sz="16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Mercies &amp; Manna new every morning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  <a:alpha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Identity</a:t>
                      </a: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  <a:alpha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I’m an orphan, </a:t>
                      </a:r>
                    </a:p>
                    <a:p>
                      <a:pPr algn="ctr"/>
                      <a:r>
                        <a:rPr lang="en-US" sz="160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fending for myself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  <a:alpha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I’m a son, whose Father </a:t>
                      </a:r>
                    </a:p>
                    <a:p>
                      <a:pPr algn="ctr"/>
                      <a:r>
                        <a:rPr lang="en-US" sz="160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provides and guides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  <a:alpha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Fun</a:t>
                      </a:r>
                    </a:p>
                    <a:p>
                      <a:pPr algn="ctr"/>
                      <a:r>
                        <a:rPr lang="en-US" sz="16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(Chosen)</a:t>
                      </a: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  <a:alpha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4000050"/>
                  </a:ext>
                </a:extLst>
              </a:tr>
              <a:tr h="571500">
                <a:tc>
                  <a:txBody>
                    <a:bodyPr/>
                    <a:lstStyle/>
                    <a:p>
                      <a:pPr algn="ctr"/>
                      <a:r>
                        <a:rPr lang="en-US" sz="1600" kern="1200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Jesus</a:t>
                      </a:r>
                      <a:r>
                        <a:rPr lang="en-US" sz="16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keeps revealing, redeeming </a:t>
                      </a:r>
                    </a:p>
                    <a:p>
                      <a:pPr algn="ctr"/>
                      <a:r>
                        <a:rPr lang="en-US" sz="16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divine preparation in my history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  <a:alpha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Story</a:t>
                      </a: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  <a:alpha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My life makes no sense</a:t>
                      </a:r>
                    </a:p>
                    <a:p>
                      <a:pPr algn="ctr"/>
                      <a:r>
                        <a:rPr lang="en-US" sz="160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Has no purpose, theme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  <a:alpha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Jesus redeemed my Story</a:t>
                      </a:r>
                    </a:p>
                    <a:p>
                      <a:pPr algn="ctr"/>
                      <a:r>
                        <a:rPr lang="en-US" sz="160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It is a hero’s Journey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  <a:alpha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Fun </a:t>
                      </a:r>
                    </a:p>
                    <a:p>
                      <a:pPr algn="ctr"/>
                      <a:r>
                        <a:rPr lang="en-US" sz="16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(My Story)</a:t>
                      </a: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  <a:alpha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2209336"/>
                  </a:ext>
                </a:extLst>
              </a:tr>
              <a:tr h="571500">
                <a:tc>
                  <a:txBody>
                    <a:bodyPr/>
                    <a:lstStyle/>
                    <a:p>
                      <a:pPr algn="ctr"/>
                      <a:r>
                        <a:rPr lang="en-US" sz="1600" kern="1200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Holy Spirit </a:t>
                      </a:r>
                      <a:r>
                        <a:rPr lang="en-US" sz="16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is speaking living words</a:t>
                      </a:r>
                    </a:p>
                    <a:p>
                      <a:pPr algn="ctr"/>
                      <a:r>
                        <a:rPr lang="en-US" sz="16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Prophetic decrees with power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  <a:alpha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Purpose</a:t>
                      </a: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  <a:alpha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 did my own thing, whatever</a:t>
                      </a:r>
                    </a:p>
                    <a:p>
                      <a:pPr algn="ctr"/>
                      <a:r>
                        <a:rPr lang="en-US" sz="130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(felt right, seemed good, made money)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  <a:alpha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I’m doing what Father is doing</a:t>
                      </a:r>
                    </a:p>
                    <a:p>
                      <a:pPr algn="ctr"/>
                      <a:r>
                        <a:rPr lang="en-US" sz="160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Saying what He is saying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  <a:alpha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Fun </a:t>
                      </a:r>
                    </a:p>
                    <a:p>
                      <a:pPr algn="ctr"/>
                      <a:r>
                        <a:rPr lang="en-US" sz="16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(Purpose)</a:t>
                      </a: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  <a:alpha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4160575"/>
                  </a:ext>
                </a:extLst>
              </a:tr>
              <a:tr h="571500">
                <a:tc>
                  <a:txBody>
                    <a:bodyPr/>
                    <a:lstStyle/>
                    <a:p>
                      <a:pPr algn="ctr"/>
                      <a:r>
                        <a:rPr lang="en-US" sz="1600" kern="1200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Wisdom</a:t>
                      </a:r>
                      <a:r>
                        <a:rPr lang="en-US" sz="16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shines a light a new ways</a:t>
                      </a:r>
                    </a:p>
                    <a:p>
                      <a:pPr algn="ctr"/>
                      <a:r>
                        <a:rPr lang="en-US" sz="16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 pattern of creative ideas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  <a:alpha val="5364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Strategy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  <a:alpha val="5364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 didn’t have a strategy</a:t>
                      </a:r>
                    </a:p>
                    <a:p>
                      <a:pPr algn="ctr"/>
                      <a:r>
                        <a:rPr lang="en-US" sz="160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 copied from others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  <a:alpha val="5364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I’m on my unique course</a:t>
                      </a:r>
                    </a:p>
                    <a:p>
                      <a:pPr algn="ctr"/>
                      <a:r>
                        <a:rPr lang="en-US" sz="160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that Father is confirming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  <a:alpha val="5364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FLOW</a:t>
                      </a:r>
                    </a:p>
                    <a:p>
                      <a:pPr algn="ctr"/>
                      <a:r>
                        <a:rPr lang="en-US" sz="16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(Creativity)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  <a:alpha val="5364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39439840"/>
                  </a:ext>
                </a:extLst>
              </a:tr>
              <a:tr h="571500">
                <a:tc>
                  <a:txBody>
                    <a:bodyPr/>
                    <a:lstStyle/>
                    <a:p>
                      <a:pPr algn="ctr"/>
                      <a:r>
                        <a:rPr lang="en-US" sz="1600" kern="1200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Understanding</a:t>
                      </a:r>
                      <a:r>
                        <a:rPr lang="en-US" sz="16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Opens doors</a:t>
                      </a:r>
                    </a:p>
                    <a:p>
                      <a:pPr algn="ctr"/>
                      <a:r>
                        <a:rPr lang="en-US" sz="16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Father has gone before me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  <a:alpha val="5364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Tactics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  <a:alpha val="5364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I’m following, copying</a:t>
                      </a:r>
                    </a:p>
                    <a:p>
                      <a:pPr algn="ctr"/>
                      <a:r>
                        <a:rPr lang="en-US" sz="160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someone else’s recipe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  <a:alpha val="5364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I’m co-laboring with Father</a:t>
                      </a:r>
                    </a:p>
                    <a:p>
                      <a:pPr algn="ctr"/>
                      <a:r>
                        <a:rPr lang="en-US" sz="160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Releasing His power &amp; Wisdom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  <a:alpha val="5364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FAT - Father Adds Things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  <a:alpha val="5364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686404"/>
                  </a:ext>
                </a:extLst>
              </a:tr>
              <a:tr h="571500">
                <a:tc>
                  <a:txBody>
                    <a:bodyPr/>
                    <a:lstStyle/>
                    <a:p>
                      <a:pPr algn="ctr"/>
                      <a:r>
                        <a:rPr lang="en-US" sz="1600" kern="1200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Counsel</a:t>
                      </a:r>
                      <a:r>
                        <a:rPr lang="en-US" sz="16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is shepherding me a much larger context; bigger than me (Kingdom)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  <a:alpha val="5364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Heritage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  <a:alpha val="5364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 don’t have one</a:t>
                      </a:r>
                    </a:p>
                    <a:p>
                      <a:pPr algn="ctr"/>
                      <a:r>
                        <a:rPr lang="en-US" sz="160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Trying to create one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  <a:alpha val="5364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Father is going beyond</a:t>
                      </a:r>
                      <a:br>
                        <a:rPr lang="en-US" sz="160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en-US" sz="160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all I can ask or imagine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  <a:alpha val="5364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Following (the Lamb)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  <a:alpha val="5364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0142082"/>
                  </a:ext>
                </a:extLst>
              </a:tr>
              <a:tr h="571500">
                <a:tc>
                  <a:txBody>
                    <a:bodyPr/>
                    <a:lstStyle/>
                    <a:p>
                      <a:pPr algn="ctr"/>
                      <a:r>
                        <a:rPr lang="en-US" sz="1600" kern="1200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Might</a:t>
                      </a:r>
                      <a:r>
                        <a:rPr lang="en-US" sz="16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is giving hope for resurrection</a:t>
                      </a:r>
                    </a:p>
                    <a:p>
                      <a:pPr algn="ctr"/>
                      <a:r>
                        <a:rPr lang="en-US" sz="16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 am a son, destined to be an overcomer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  <a:alpha val="49029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Courage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  <a:alpha val="49029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 am brash, </a:t>
                      </a:r>
                    </a:p>
                    <a:p>
                      <a:pPr algn="ctr"/>
                      <a:r>
                        <a:rPr lang="en-US" sz="160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until I’m not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  <a:alpha val="49029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I’m heroic; there is a larger cause</a:t>
                      </a:r>
                    </a:p>
                    <a:p>
                      <a:pPr algn="ctr"/>
                      <a:r>
                        <a:rPr lang="en-US" sz="160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 don’t have to survive; no fear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  <a:alpha val="49029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Greater Works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  <a:alpha val="49029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0461387"/>
                  </a:ext>
                </a:extLst>
              </a:tr>
              <a:tr h="562495">
                <a:tc>
                  <a:txBody>
                    <a:bodyPr/>
                    <a:lstStyle/>
                    <a:p>
                      <a:pPr algn="ctr"/>
                      <a:r>
                        <a:rPr lang="en-US" sz="1600" kern="1200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Knowledge</a:t>
                      </a:r>
                      <a:r>
                        <a:rPr lang="en-US" sz="16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puts the path </a:t>
                      </a:r>
                    </a:p>
                    <a:p>
                      <a:pPr algn="ctr"/>
                      <a:r>
                        <a:rPr lang="en-US" sz="16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 a story I can explain; it makes sense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  <a:alpha val="49029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Clarity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  <a:alpha val="49029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My life and business</a:t>
                      </a:r>
                    </a:p>
                    <a:p>
                      <a:pPr algn="ctr"/>
                      <a:r>
                        <a:rPr lang="en-US" sz="160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Feel like the fog of war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  <a:alpha val="49029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Father is showing where this leads</a:t>
                      </a:r>
                    </a:p>
                    <a:p>
                      <a:pPr algn="ctr"/>
                      <a:r>
                        <a:rPr lang="en-US" sz="160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Can articulate where I’m going, Why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  <a:alpha val="49029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Reformation of Nations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  <a:alpha val="49029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4493055"/>
                  </a:ext>
                </a:extLst>
              </a:tr>
              <a:tr h="571500">
                <a:tc>
                  <a:txBody>
                    <a:bodyPr/>
                    <a:lstStyle/>
                    <a:p>
                      <a:pPr algn="ctr"/>
                      <a:r>
                        <a:rPr lang="en-US" sz="1600" kern="1200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Fear of the Lord </a:t>
                      </a:r>
                      <a:r>
                        <a:rPr lang="en-US" sz="16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is showing what people carry, how to honor them, Ecclesia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  <a:alpha val="49029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Culture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  <a:alpha val="49029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It’s a culture of accountability</a:t>
                      </a:r>
                    </a:p>
                    <a:p>
                      <a:pPr algn="ctr"/>
                      <a:r>
                        <a:rPr lang="en-US" sz="160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“following the recipe”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  <a:alpha val="49029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Others are gathering, volunteering</a:t>
                      </a:r>
                    </a:p>
                    <a:p>
                      <a:pPr algn="ctr"/>
                      <a:r>
                        <a:rPr lang="en-US" sz="160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Around Father’s shared purpose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  <a:alpha val="49029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Love</a:t>
                      </a:r>
                    </a:p>
                    <a:p>
                      <a:pPr algn="ctr"/>
                      <a:r>
                        <a:rPr lang="en-US" sz="16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(Fathering)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  <a:alpha val="49029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6005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28817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E42C60F2-5DA0-0F58-166A-CB5B843B2272}"/>
              </a:ext>
            </a:extLst>
          </p:cNvPr>
          <p:cNvCxnSpPr>
            <a:cxnSpLocks/>
            <a:stCxn id="6" idx="3"/>
            <a:endCxn id="7" idx="1"/>
          </p:cNvCxnSpPr>
          <p:nvPr/>
        </p:nvCxnSpPr>
        <p:spPr>
          <a:xfrm flipV="1">
            <a:off x="3115854" y="1829577"/>
            <a:ext cx="415753" cy="5794"/>
          </a:xfrm>
          <a:prstGeom prst="straightConnector1">
            <a:avLst/>
          </a:prstGeom>
          <a:ln w="412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0D4CCDE6-AE58-0075-901D-BA420656CCC3}"/>
              </a:ext>
            </a:extLst>
          </p:cNvPr>
          <p:cNvCxnSpPr>
            <a:cxnSpLocks/>
            <a:stCxn id="7" idx="3"/>
            <a:endCxn id="8" idx="1"/>
          </p:cNvCxnSpPr>
          <p:nvPr/>
        </p:nvCxnSpPr>
        <p:spPr>
          <a:xfrm>
            <a:off x="5839968" y="1829577"/>
            <a:ext cx="415753" cy="0"/>
          </a:xfrm>
          <a:prstGeom prst="straightConnector1">
            <a:avLst/>
          </a:prstGeom>
          <a:ln w="412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7">
            <a:extLst>
              <a:ext uri="{FF2B5EF4-FFF2-40B4-BE49-F238E27FC236}">
                <a16:creationId xmlns:a16="http://schemas.microsoft.com/office/drawing/2014/main" id="{64CF72B9-A5A1-67D7-C5A9-10C7B2299B84}"/>
              </a:ext>
            </a:extLst>
          </p:cNvPr>
          <p:cNvSpPr/>
          <p:nvPr/>
        </p:nvSpPr>
        <p:spPr>
          <a:xfrm>
            <a:off x="807493" y="1222305"/>
            <a:ext cx="2308361" cy="1226132"/>
          </a:xfrm>
          <a:prstGeom prst="round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Discern Enemy Accusations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Rev 12:10</a:t>
            </a:r>
          </a:p>
        </p:txBody>
      </p:sp>
      <p:sp>
        <p:nvSpPr>
          <p:cNvPr id="7" name="Rectangle: Rounded Corners 7">
            <a:extLst>
              <a:ext uri="{FF2B5EF4-FFF2-40B4-BE49-F238E27FC236}">
                <a16:creationId xmlns:a16="http://schemas.microsoft.com/office/drawing/2014/main" id="{CA65A18C-15CF-BF5A-8712-DBEF9AF3F6F7}"/>
              </a:ext>
            </a:extLst>
          </p:cNvPr>
          <p:cNvSpPr/>
          <p:nvPr/>
        </p:nvSpPr>
        <p:spPr>
          <a:xfrm>
            <a:off x="3531607" y="1210716"/>
            <a:ext cx="2308361" cy="1237721"/>
          </a:xfrm>
          <a:prstGeom prst="roundRect">
            <a:avLst/>
          </a:prstGeom>
          <a:solidFill>
            <a:schemeClr val="accent2">
              <a:lumMod val="20000"/>
              <a:lumOff val="80000"/>
              <a:alpha val="50000"/>
            </a:schemeClr>
          </a:solidFill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Agree with our adversary quickly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Mt 5:25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3E397CA6-AD7C-6C54-66FE-6666DE027C36}"/>
              </a:ext>
            </a:extLst>
          </p:cNvPr>
          <p:cNvSpPr/>
          <p:nvPr/>
        </p:nvSpPr>
        <p:spPr>
          <a:xfrm>
            <a:off x="6255721" y="1210716"/>
            <a:ext cx="2308361" cy="1237721"/>
          </a:xfrm>
          <a:prstGeom prst="roundRect">
            <a:avLst/>
          </a:prstGeom>
          <a:solidFill>
            <a:schemeClr val="accent6">
              <a:lumMod val="20000"/>
              <a:lumOff val="80000"/>
              <a:alpha val="50000"/>
            </a:schemeClr>
          </a:solidFill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Identity Spiritual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Roots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Wingdings" pitchFamily="2" charset="2"/>
              </a:rPr>
              <a:t> Cross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9" name="Rectangle: Rounded Corners 7">
            <a:extLst>
              <a:ext uri="{FF2B5EF4-FFF2-40B4-BE49-F238E27FC236}">
                <a16:creationId xmlns:a16="http://schemas.microsoft.com/office/drawing/2014/main" id="{ECBAFB6B-04CF-6266-2561-B074618BA7C8}"/>
              </a:ext>
            </a:extLst>
          </p:cNvPr>
          <p:cNvSpPr/>
          <p:nvPr/>
        </p:nvSpPr>
        <p:spPr>
          <a:xfrm>
            <a:off x="8979835" y="1210715"/>
            <a:ext cx="2308361" cy="1237721"/>
          </a:xfrm>
          <a:prstGeom prst="roundRect">
            <a:avLst/>
          </a:prstGeom>
          <a:solidFill>
            <a:schemeClr val="accent6">
              <a:lumMod val="20000"/>
              <a:lumOff val="80000"/>
              <a:alpha val="50000"/>
            </a:schemeClr>
          </a:solidFill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Bring Back Father’s Decrees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91BA6D3B-8B0F-F354-0BD6-2F2AC5166763}"/>
              </a:ext>
            </a:extLst>
          </p:cNvPr>
          <p:cNvCxnSpPr>
            <a:cxnSpLocks/>
            <a:stCxn id="8" idx="3"/>
            <a:endCxn id="19" idx="1"/>
          </p:cNvCxnSpPr>
          <p:nvPr/>
        </p:nvCxnSpPr>
        <p:spPr>
          <a:xfrm flipV="1">
            <a:off x="8564082" y="1829576"/>
            <a:ext cx="415753" cy="1"/>
          </a:xfrm>
          <a:prstGeom prst="straightConnector1">
            <a:avLst/>
          </a:prstGeom>
          <a:ln w="412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B25FD476-1B99-9F9E-7517-6AC64DBA4B09}"/>
              </a:ext>
            </a:extLst>
          </p:cNvPr>
          <p:cNvSpPr txBox="1"/>
          <p:nvPr/>
        </p:nvSpPr>
        <p:spPr>
          <a:xfrm>
            <a:off x="807493" y="786384"/>
            <a:ext cx="47246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1) Accusations (Courts of Heaven)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49C5AEEA-27B0-B53A-970F-01D5A2DF9CC3}"/>
              </a:ext>
            </a:extLst>
          </p:cNvPr>
          <p:cNvCxnSpPr>
            <a:cxnSpLocks/>
            <a:stCxn id="26" idx="3"/>
            <a:endCxn id="27" idx="1"/>
          </p:cNvCxnSpPr>
          <p:nvPr/>
        </p:nvCxnSpPr>
        <p:spPr>
          <a:xfrm flipV="1">
            <a:off x="3115854" y="3790704"/>
            <a:ext cx="415753" cy="5794"/>
          </a:xfrm>
          <a:prstGeom prst="straightConnector1">
            <a:avLst/>
          </a:prstGeom>
          <a:ln w="412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6AA6F6B9-7A1B-E3B1-C67F-E6B5FC67EFA0}"/>
              </a:ext>
            </a:extLst>
          </p:cNvPr>
          <p:cNvCxnSpPr>
            <a:cxnSpLocks/>
            <a:stCxn id="27" idx="3"/>
          </p:cNvCxnSpPr>
          <p:nvPr/>
        </p:nvCxnSpPr>
        <p:spPr>
          <a:xfrm>
            <a:off x="5839968" y="3790704"/>
            <a:ext cx="415753" cy="0"/>
          </a:xfrm>
          <a:prstGeom prst="straightConnector1">
            <a:avLst/>
          </a:prstGeom>
          <a:ln w="412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: Rounded Corners 7">
            <a:extLst>
              <a:ext uri="{FF2B5EF4-FFF2-40B4-BE49-F238E27FC236}">
                <a16:creationId xmlns:a16="http://schemas.microsoft.com/office/drawing/2014/main" id="{7C7AF7B5-F041-2C05-55DC-60ACFCF161A0}"/>
              </a:ext>
            </a:extLst>
          </p:cNvPr>
          <p:cNvSpPr/>
          <p:nvPr/>
        </p:nvSpPr>
        <p:spPr>
          <a:xfrm>
            <a:off x="807493" y="3183432"/>
            <a:ext cx="2308361" cy="1226132"/>
          </a:xfrm>
          <a:prstGeom prst="round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Seated in Heaven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Father’s Council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Jn 1:1, 14:2-3, Eph 2:6</a:t>
            </a:r>
          </a:p>
        </p:txBody>
      </p:sp>
      <p:sp>
        <p:nvSpPr>
          <p:cNvPr id="27" name="Rectangle: Rounded Corners 7">
            <a:extLst>
              <a:ext uri="{FF2B5EF4-FFF2-40B4-BE49-F238E27FC236}">
                <a16:creationId xmlns:a16="http://schemas.microsoft.com/office/drawing/2014/main" id="{CD5DAF6C-E182-1ECF-C2B7-12763B79610A}"/>
              </a:ext>
            </a:extLst>
          </p:cNvPr>
          <p:cNvSpPr/>
          <p:nvPr/>
        </p:nvSpPr>
        <p:spPr>
          <a:xfrm>
            <a:off x="3531607" y="3171843"/>
            <a:ext cx="2308361" cy="1237721"/>
          </a:xfrm>
          <a:prstGeom prst="roundRect">
            <a:avLst/>
          </a:prstGeom>
          <a:solidFill>
            <a:schemeClr val="accent2">
              <a:lumMod val="20000"/>
              <a:lumOff val="80000"/>
              <a:alpha val="50000"/>
            </a:schemeClr>
          </a:solidFill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Conversations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7 Spirits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(Isa 11:2, Rev 1:4, 4:5, 5:6)</a:t>
            </a:r>
          </a:p>
        </p:txBody>
      </p:sp>
      <p:sp>
        <p:nvSpPr>
          <p:cNvPr id="29" name="Rectangle: Rounded Corners 7">
            <a:extLst>
              <a:ext uri="{FF2B5EF4-FFF2-40B4-BE49-F238E27FC236}">
                <a16:creationId xmlns:a16="http://schemas.microsoft.com/office/drawing/2014/main" id="{C5E01542-C3EF-38A8-60D0-E5E315F5633A}"/>
              </a:ext>
            </a:extLst>
          </p:cNvPr>
          <p:cNvSpPr/>
          <p:nvPr/>
        </p:nvSpPr>
        <p:spPr>
          <a:xfrm>
            <a:off x="6255720" y="3171842"/>
            <a:ext cx="2308361" cy="1237721"/>
          </a:xfrm>
          <a:prstGeom prst="roundRect">
            <a:avLst/>
          </a:prstGeom>
          <a:solidFill>
            <a:schemeClr val="accent6">
              <a:lumMod val="20000"/>
              <a:lumOff val="80000"/>
              <a:alpha val="50000"/>
            </a:schemeClr>
          </a:solidFill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Bring Back Father’s Decrees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(From 9 Conversations)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398CD47-B744-5D5B-0692-6CAD9CDD5735}"/>
              </a:ext>
            </a:extLst>
          </p:cNvPr>
          <p:cNvSpPr txBox="1"/>
          <p:nvPr/>
        </p:nvSpPr>
        <p:spPr>
          <a:xfrm>
            <a:off x="807493" y="2747511"/>
            <a:ext cx="78335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2) Trials, Setbacks, Impatience (Council Conversations)</a:t>
            </a:r>
          </a:p>
        </p:txBody>
      </p:sp>
      <p:sp>
        <p:nvSpPr>
          <p:cNvPr id="32" name="Rectangle: Rounded Corners 7">
            <a:extLst>
              <a:ext uri="{FF2B5EF4-FFF2-40B4-BE49-F238E27FC236}">
                <a16:creationId xmlns:a16="http://schemas.microsoft.com/office/drawing/2014/main" id="{A65B0DA6-BC40-6BEC-3FF5-536CCA48A228}"/>
              </a:ext>
            </a:extLst>
          </p:cNvPr>
          <p:cNvSpPr/>
          <p:nvPr/>
        </p:nvSpPr>
        <p:spPr>
          <a:xfrm>
            <a:off x="8979833" y="3171841"/>
            <a:ext cx="2308361" cy="1237721"/>
          </a:xfrm>
          <a:prstGeom prst="roundRect">
            <a:avLst/>
          </a:prstGeom>
          <a:solidFill>
            <a:srgbClr val="FFFF00">
              <a:alpha val="50000"/>
            </a:srgbClr>
          </a:solidFill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Release the Lion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Spirit of Truth</a:t>
            </a:r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DE738DCD-34DF-71B4-07D9-DD6F1233240A}"/>
              </a:ext>
            </a:extLst>
          </p:cNvPr>
          <p:cNvCxnSpPr>
            <a:cxnSpLocks/>
            <a:stCxn id="29" idx="3"/>
            <a:endCxn id="32" idx="1"/>
          </p:cNvCxnSpPr>
          <p:nvPr/>
        </p:nvCxnSpPr>
        <p:spPr>
          <a:xfrm flipV="1">
            <a:off x="8564081" y="3790702"/>
            <a:ext cx="415752" cy="1"/>
          </a:xfrm>
          <a:prstGeom prst="straightConnector1">
            <a:avLst/>
          </a:prstGeom>
          <a:ln w="412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8B56D313-EE07-1896-0DF9-8A3084728E73}"/>
              </a:ext>
            </a:extLst>
          </p:cNvPr>
          <p:cNvCxnSpPr>
            <a:cxnSpLocks/>
            <a:stCxn id="19" idx="2"/>
            <a:endCxn id="32" idx="0"/>
          </p:cNvCxnSpPr>
          <p:nvPr/>
        </p:nvCxnSpPr>
        <p:spPr>
          <a:xfrm flipH="1">
            <a:off x="10134014" y="2448436"/>
            <a:ext cx="2" cy="723405"/>
          </a:xfrm>
          <a:prstGeom prst="straightConnector1">
            <a:avLst/>
          </a:prstGeom>
          <a:ln w="412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 Box 2">
            <a:extLst>
              <a:ext uri="{FF2B5EF4-FFF2-40B4-BE49-F238E27FC236}">
                <a16:creationId xmlns:a16="http://schemas.microsoft.com/office/drawing/2014/main" id="{10F0578A-2419-649B-9F65-9C9C5A514A80}"/>
              </a:ext>
            </a:extLst>
          </p:cNvPr>
          <p:cNvSpPr txBox="1"/>
          <p:nvPr/>
        </p:nvSpPr>
        <p:spPr>
          <a:xfrm>
            <a:off x="4216305" y="4673029"/>
            <a:ext cx="3759390" cy="1789508"/>
          </a:xfrm>
          <a:prstGeom prst="rect">
            <a:avLst/>
          </a:prstGeom>
          <a:solidFill>
            <a:schemeClr val="lt1"/>
          </a:solidFill>
          <a:ln w="6350">
            <a:solidFill>
              <a:prstClr val="black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18415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sng" strike="noStrike" kern="100" cap="none" spc="0" normalizeH="0" baseline="0" noProof="0" dirty="0">
                <a:ln>
                  <a:noFill/>
                </a:ln>
                <a:solidFill>
                  <a:srgbClr val="0E2841">
                    <a:lumMod val="75000"/>
                    <a:lumOff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Ascending to the Council Made Simple</a:t>
            </a:r>
            <a:endParaRPr kumimoji="0" lang="en-US" sz="1600" b="0" i="0" u="none" strike="noStrike" kern="100" cap="none" spc="0" normalizeH="0" baseline="0" noProof="0" dirty="0">
              <a:ln>
                <a:noFill/>
              </a:ln>
              <a:solidFill>
                <a:srgbClr val="0E2841">
                  <a:lumMod val="75000"/>
                  <a:lumOff val="25000"/>
                </a:srgbClr>
              </a:solidFill>
              <a:effectLst/>
              <a:uLnTx/>
              <a:uFillTx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18415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sng" strike="noStrike" kern="100" cap="none" spc="0" normalizeH="0" baseline="0" noProof="0" dirty="0">
                <a:ln>
                  <a:noFill/>
                </a:ln>
                <a:solidFill>
                  <a:srgbClr val="0E2841">
                    <a:lumMod val="75000"/>
                    <a:lumOff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Sonship &amp; the Divine Council</a:t>
            </a:r>
            <a:r>
              <a:rPr kumimoji="0" lang="en-US" sz="1600" b="0" i="0" u="sng" strike="noStrike" kern="100" cap="none" spc="0" normalizeH="0" baseline="0" noProof="0" dirty="0">
                <a:ln>
                  <a:noFill/>
                </a:ln>
                <a:solidFill>
                  <a:srgbClr val="0E2841">
                    <a:lumMod val="75000"/>
                    <a:lumOff val="25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 </a:t>
            </a:r>
            <a:endParaRPr kumimoji="0" lang="en-US" sz="1600" b="0" i="0" u="none" strike="noStrike" kern="100" cap="none" spc="0" normalizeH="0" baseline="0" noProof="0" dirty="0">
              <a:ln>
                <a:noFill/>
              </a:ln>
              <a:solidFill>
                <a:srgbClr val="0E2841">
                  <a:lumMod val="75000"/>
                  <a:lumOff val="25000"/>
                </a:srgbClr>
              </a:solidFill>
              <a:effectLst/>
              <a:uLnTx/>
              <a:uFillTx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18415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sng" strike="noStrike" kern="100" cap="none" spc="0" normalizeH="0" baseline="0" noProof="0" dirty="0">
                <a:ln>
                  <a:noFill/>
                </a:ln>
                <a:solidFill>
                  <a:srgbClr val="0E2841">
                    <a:lumMod val="75000"/>
                    <a:lumOff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Court &amp; Council Tool Kit</a:t>
            </a:r>
            <a:endParaRPr kumimoji="0" lang="en-US" sz="1600" b="0" i="0" u="none" strike="noStrike" kern="100" cap="none" spc="0" normalizeH="0" baseline="0" noProof="0" dirty="0">
              <a:ln>
                <a:noFill/>
              </a:ln>
              <a:solidFill>
                <a:srgbClr val="0E2841">
                  <a:lumMod val="75000"/>
                  <a:lumOff val="25000"/>
                </a:srgbClr>
              </a:solidFill>
              <a:effectLst/>
              <a:uLnTx/>
              <a:uFillTx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18415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sng" strike="noStrike" kern="100" cap="none" spc="0" normalizeH="0" baseline="0" noProof="0" dirty="0">
                <a:ln>
                  <a:noFill/>
                </a:ln>
                <a:solidFill>
                  <a:srgbClr val="0E2841">
                    <a:lumMod val="75000"/>
                    <a:lumOff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The Roadmap to Sonship</a:t>
            </a:r>
            <a:endParaRPr kumimoji="0" lang="en-US" sz="1600" b="0" i="0" u="none" strike="noStrike" kern="100" cap="none" spc="0" normalizeH="0" baseline="0" noProof="0" dirty="0">
              <a:ln>
                <a:noFill/>
              </a:ln>
              <a:solidFill>
                <a:srgbClr val="0E2841">
                  <a:lumMod val="75000"/>
                  <a:lumOff val="25000"/>
                </a:srgbClr>
              </a:solidFill>
              <a:effectLst/>
              <a:uLnTx/>
              <a:uFillTx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18415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sng" strike="noStrike" kern="100" cap="none" spc="0" normalizeH="0" baseline="0" noProof="0" dirty="0">
                <a:ln>
                  <a:noFill/>
                </a:ln>
                <a:solidFill>
                  <a:srgbClr val="0E2841">
                    <a:lumMod val="75000"/>
                    <a:lumOff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Lead your Tribe Into Sonship</a:t>
            </a:r>
            <a:endParaRPr kumimoji="0" lang="en-US" sz="1600" b="0" i="0" u="none" strike="noStrike" kern="100" cap="none" spc="0" normalizeH="0" baseline="0" noProof="0" dirty="0">
              <a:ln>
                <a:noFill/>
              </a:ln>
              <a:solidFill>
                <a:srgbClr val="0E2841">
                  <a:lumMod val="75000"/>
                  <a:lumOff val="25000"/>
                </a:srgbClr>
              </a:solidFill>
              <a:effectLst/>
              <a:uLnTx/>
              <a:uFillTx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18415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sng" strike="noStrike" kern="100" cap="none" spc="0" normalizeH="0" baseline="0" noProof="0" dirty="0">
                <a:ln>
                  <a:noFill/>
                </a:ln>
                <a:solidFill>
                  <a:srgbClr val="0E2841">
                    <a:lumMod val="75000"/>
                    <a:lumOff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Lead Your Tribe Playbook</a:t>
            </a:r>
            <a:endParaRPr kumimoji="0" lang="en-US" sz="1600" b="0" i="0" u="none" strike="noStrike" kern="100" cap="none" spc="0" normalizeH="0" baseline="0" noProof="0" dirty="0">
              <a:ln>
                <a:noFill/>
              </a:ln>
              <a:solidFill>
                <a:srgbClr val="0E2841">
                  <a:lumMod val="75000"/>
                  <a:lumOff val="25000"/>
                </a:srgbClr>
              </a:solidFill>
              <a:effectLst/>
              <a:uLnTx/>
              <a:uFillTx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18415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sng" strike="noStrike" kern="100" cap="none" spc="0" normalizeH="0" baseline="0" noProof="0" dirty="0">
                <a:ln>
                  <a:noFill/>
                </a:ln>
                <a:solidFill>
                  <a:srgbClr val="0E2841">
                    <a:lumMod val="75000"/>
                    <a:lumOff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7 Spirit Assessment</a:t>
            </a:r>
            <a:endParaRPr kumimoji="0" lang="en-US" sz="1600" b="0" i="0" u="none" strike="noStrike" kern="100" cap="none" spc="0" normalizeH="0" baseline="0" noProof="0" dirty="0">
              <a:ln>
                <a:noFill/>
              </a:ln>
              <a:solidFill>
                <a:srgbClr val="0E2841">
                  <a:lumMod val="75000"/>
                  <a:lumOff val="25000"/>
                </a:srgbClr>
              </a:solidFill>
              <a:effectLst/>
              <a:uLnTx/>
              <a:uFillTx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E1A0AA6-E69F-0C10-2813-CE49E6D7149C}"/>
              </a:ext>
            </a:extLst>
          </p:cNvPr>
          <p:cNvSpPr txBox="1"/>
          <p:nvPr/>
        </p:nvSpPr>
        <p:spPr>
          <a:xfrm>
            <a:off x="1469020" y="5383117"/>
            <a:ext cx="15739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Helpful Links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3C723138-F3E1-6F66-6A19-72458AAAF602}"/>
              </a:ext>
            </a:extLst>
          </p:cNvPr>
          <p:cNvCxnSpPr>
            <a:cxnSpLocks/>
            <a:stCxn id="3" idx="3"/>
            <a:endCxn id="2" idx="1"/>
          </p:cNvCxnSpPr>
          <p:nvPr/>
        </p:nvCxnSpPr>
        <p:spPr>
          <a:xfrm>
            <a:off x="3042984" y="5567783"/>
            <a:ext cx="1173321" cy="0"/>
          </a:xfrm>
          <a:prstGeom prst="straightConnector1">
            <a:avLst/>
          </a:prstGeom>
          <a:ln w="412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5056F425-4D0E-1321-F9EB-1547FD5CD252}"/>
              </a:ext>
            </a:extLst>
          </p:cNvPr>
          <p:cNvSpPr txBox="1"/>
          <p:nvPr/>
        </p:nvSpPr>
        <p:spPr>
          <a:xfrm>
            <a:off x="2401723" y="178563"/>
            <a:ext cx="72922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75000"/>
                    <a:lumOff val="25000"/>
                  </a:srgbClr>
                </a:solidFill>
                <a:effectLst/>
                <a:uLnTx/>
                <a:uFillTx/>
                <a:latin typeface="Ink Free" panose="03080402000500000000" pitchFamily="66" charset="0"/>
                <a:ea typeface="+mn-ea"/>
                <a:cs typeface="+mn-cs"/>
              </a:rPr>
              <a:t>The Denver Meet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75000"/>
                    <a:lumOff val="25000"/>
                  </a:srgbClr>
                </a:solidFill>
                <a:effectLst/>
                <a:uLnTx/>
                <a:uFillTx/>
                <a:latin typeface="Ink Free" panose="03080402000500000000" pitchFamily="66" charset="0"/>
                <a:ea typeface="+mn-ea"/>
                <a:cs typeface="+mn-cs"/>
                <a:sym typeface="Wingdings" pitchFamily="2" charset="2"/>
              </a:rPr>
              <a:t>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75000"/>
                    <a:lumOff val="25000"/>
                  </a:srgbClr>
                </a:solidFill>
                <a:effectLst/>
                <a:uLnTx/>
                <a:uFillTx/>
                <a:latin typeface="Ink Free" panose="03080402000500000000" pitchFamily="66" charset="0"/>
                <a:ea typeface="+mn-ea"/>
                <a:cs typeface="+mn-cs"/>
              </a:rPr>
              <a:t>”UP” 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75000"/>
                    <a:lumOff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(2 Things we all Face)</a:t>
            </a:r>
          </a:p>
        </p:txBody>
      </p:sp>
    </p:spTree>
    <p:extLst>
      <p:ext uri="{BB962C8B-B14F-4D97-AF65-F5344CB8AC3E}">
        <p14:creationId xmlns:p14="http://schemas.microsoft.com/office/powerpoint/2010/main" val="21892977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13A16A1-A415-79AD-7B97-0A823A2E70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2369" y="962131"/>
            <a:ext cx="7772400" cy="147960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F7AAA10-5199-69F7-AC4C-B0CD393440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2369" y="2465487"/>
            <a:ext cx="7772400" cy="373112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28A7E23-7F7F-FF69-CFF4-185CE919593A}"/>
              </a:ext>
            </a:extLst>
          </p:cNvPr>
          <p:cNvSpPr txBox="1"/>
          <p:nvPr/>
        </p:nvSpPr>
        <p:spPr>
          <a:xfrm>
            <a:off x="3176152" y="6196614"/>
            <a:ext cx="84515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75000"/>
                    <a:lumOff val="25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https://releasingkings.com/wp-content/uploads/2026/04/2026-04-06-Council-Meetup.pdf</a:t>
            </a:r>
            <a:endParaRPr kumimoji="0" lang="en-US" sz="1400" b="0" i="1" u="none" strike="noStrike" kern="1200" cap="none" spc="0" normalizeH="0" baseline="0" noProof="0" dirty="0">
              <a:ln>
                <a:noFill/>
              </a:ln>
              <a:solidFill>
                <a:srgbClr val="0E2841">
                  <a:lumMod val="75000"/>
                  <a:lumOff val="25000"/>
                </a:srgb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75000"/>
                    <a:lumOff val="25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https://releasingkings.com/wp-content/uploads/2026/04/2026-04-13-Council-After-the-Meet-UP-003-jc.pdf</a:t>
            </a:r>
            <a:endParaRPr kumimoji="0" lang="en-US" sz="1400" b="0" i="1" u="none" strike="noStrike" kern="1200" cap="none" spc="0" normalizeH="0" baseline="0" noProof="0" dirty="0">
              <a:ln>
                <a:noFill/>
              </a:ln>
              <a:solidFill>
                <a:srgbClr val="0E2841">
                  <a:lumMod val="75000"/>
                  <a:lumOff val="25000"/>
                </a:srgb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E53D871-F9FD-E3C8-AED9-1E8E9F8007C9}"/>
              </a:ext>
            </a:extLst>
          </p:cNvPr>
          <p:cNvSpPr txBox="1"/>
          <p:nvPr/>
        </p:nvSpPr>
        <p:spPr>
          <a:xfrm>
            <a:off x="3721222" y="353609"/>
            <a:ext cx="77146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75000"/>
                    <a:lumOff val="25000"/>
                  </a:srgbClr>
                </a:solidFill>
                <a:effectLst/>
                <a:uLnTx/>
                <a:uFillTx/>
                <a:latin typeface="Ink Free" panose="03080402000500000000" pitchFamily="66" charset="0"/>
                <a:ea typeface="+mn-ea"/>
                <a:cs typeface="+mn-cs"/>
              </a:rPr>
              <a:t>The first Court Session?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B7CD4C1-9B43-2BD9-7631-820B36CDEAB5}"/>
              </a:ext>
            </a:extLst>
          </p:cNvPr>
          <p:cNvSpPr txBox="1"/>
          <p:nvPr/>
        </p:nvSpPr>
        <p:spPr>
          <a:xfrm>
            <a:off x="559293" y="710213"/>
            <a:ext cx="2334827" cy="1200329"/>
          </a:xfrm>
          <a:prstGeom prst="rect">
            <a:avLst/>
          </a:prstGeom>
          <a:noFill/>
          <a:ln>
            <a:solidFill>
              <a:schemeClr val="tx2">
                <a:lumMod val="75000"/>
                <a:lumOff val="2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Stories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Rick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The Council Guide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Breadcrumbs</a:t>
            </a:r>
          </a:p>
        </p:txBody>
      </p:sp>
    </p:spTree>
    <p:extLst>
      <p:ext uri="{BB962C8B-B14F-4D97-AF65-F5344CB8AC3E}">
        <p14:creationId xmlns:p14="http://schemas.microsoft.com/office/powerpoint/2010/main" val="3843997616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2007 - 201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</TotalTime>
  <Words>1340</Words>
  <Application>Microsoft Macintosh PowerPoint</Application>
  <PresentationFormat>Widescreen</PresentationFormat>
  <Paragraphs>289</Paragraphs>
  <Slides>7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7</vt:i4>
      </vt:variant>
    </vt:vector>
  </HeadingPairs>
  <TitlesOfParts>
    <vt:vector size="16" baseType="lpstr">
      <vt:lpstr>Aptos</vt:lpstr>
      <vt:lpstr>Aptos Display</vt:lpstr>
      <vt:lpstr>Arial</vt:lpstr>
      <vt:lpstr>Calibri</vt:lpstr>
      <vt:lpstr>Calibri Light</vt:lpstr>
      <vt:lpstr>Ink Free</vt:lpstr>
      <vt:lpstr>1_Office Theme</vt:lpstr>
      <vt:lpstr>Office Theme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John Garfield</dc:creator>
  <cp:lastModifiedBy>John Garfield</cp:lastModifiedBy>
  <cp:revision>2</cp:revision>
  <cp:lastPrinted>2026-04-15T10:17:10Z</cp:lastPrinted>
  <dcterms:created xsi:type="dcterms:W3CDTF">2026-04-14T20:34:24Z</dcterms:created>
  <dcterms:modified xsi:type="dcterms:W3CDTF">2026-04-19T10:15:41Z</dcterms:modified>
</cp:coreProperties>
</file>