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4" r:id="rId2"/>
    <p:sldId id="295" r:id="rId3"/>
    <p:sldId id="267" r:id="rId4"/>
    <p:sldId id="279" r:id="rId5"/>
    <p:sldId id="285" r:id="rId6"/>
    <p:sldId id="283" r:id="rId7"/>
    <p:sldId id="290" r:id="rId8"/>
    <p:sldId id="296" r:id="rId9"/>
    <p:sldId id="293" r:id="rId10"/>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85" d="100"/>
          <a:sy n="85" d="100"/>
        </p:scale>
        <p:origin x="888" y="56"/>
      </p:cViewPr>
      <p:guideLst/>
    </p:cSldViewPr>
  </p:slideViewPr>
  <p:notesTextViewPr>
    <p:cViewPr>
      <p:scale>
        <a:sx n="1" d="1"/>
        <a:sy n="1" d="1"/>
      </p:scale>
      <p:origin x="0" y="0"/>
    </p:cViewPr>
  </p:notesTextViewPr>
  <p:notesViewPr>
    <p:cSldViewPr snapToGrid="0">
      <p:cViewPr varScale="1">
        <p:scale>
          <a:sx n="55" d="100"/>
          <a:sy n="55" d="100"/>
        </p:scale>
        <p:origin x="260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457C62F-AEE9-4974-9307-2611DD32AA3B}" type="datetimeFigureOut">
              <a:rPr lang="en-US" smtClean="0"/>
              <a:t>1/18/2020</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59A781FE-EE05-46DE-AEE9-D8FE2447F109}" type="slidenum">
              <a:rPr lang="en-US" smtClean="0"/>
              <a:t>‹#›</a:t>
            </a:fld>
            <a:endParaRPr lang="en-US"/>
          </a:p>
        </p:txBody>
      </p:sp>
    </p:spTree>
    <p:extLst>
      <p:ext uri="{BB962C8B-B14F-4D97-AF65-F5344CB8AC3E}">
        <p14:creationId xmlns:p14="http://schemas.microsoft.com/office/powerpoint/2010/main" val="379791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3C8E00-38EE-4FBA-BB17-E07C152EEA3C}" type="datetime1">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490234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9AD17D-192D-47D6-915A-E3537E678D36}" type="datetime1">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77951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B15DF0-8692-4CCA-B71E-6AC69110D550}" type="datetime1">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286190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4F6C5-EA52-45DF-A88D-C1C31A3BD4C3}" type="datetime1">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287298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47D916-118A-4DBA-9943-3B26DA4B66F1}" type="datetime1">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261933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D12613-9C1A-4491-9954-473D96548D59}" type="datetime1">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95106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5E1D6A-5E74-4276-842C-3C3D6561DF7F}" type="datetime1">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22931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859F2B-DF47-46C8-9540-467C48BE7AB9}" type="datetime1">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189483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1EEC9-2CB1-476C-B10A-F2D04397575F}" type="datetime1">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29046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48F1AB-9DC6-4311-82E0-B8B66DFA8D04}" type="datetime1">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60808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AFB3B3-259B-4162-AE5E-6752B1058103}" type="datetime1">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419092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EF118-7CC5-4BA6-9641-981FCDF996AD}" type="datetime1">
              <a:rPr lang="en-US" smtClean="0"/>
              <a:t>1/18/2020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DC445-1373-4893-B06F-2C3F20F2E379}" type="slidenum">
              <a:rPr lang="en-US" smtClean="0"/>
              <a:t>‹#›</a:t>
            </a:fld>
            <a:endParaRPr lang="en-US"/>
          </a:p>
        </p:txBody>
      </p:sp>
    </p:spTree>
    <p:extLst>
      <p:ext uri="{BB962C8B-B14F-4D97-AF65-F5344CB8AC3E}">
        <p14:creationId xmlns:p14="http://schemas.microsoft.com/office/powerpoint/2010/main" val="1208760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eers-and-doers.com/" TargetMode="External"/><Relationship Id="rId2" Type="http://schemas.openxmlformats.org/officeDocument/2006/relationships/hyperlink" Target="http://www.onlineheartpla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eers-and-doers.com/" TargetMode="External"/><Relationship Id="rId2" Type="http://schemas.openxmlformats.org/officeDocument/2006/relationships/hyperlink" Target="http://www.onlineheartplan.com/"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329A44-5F57-41A4-B109-106545F3DDD4}"/>
              </a:ext>
            </a:extLst>
          </p:cNvPr>
          <p:cNvSpPr>
            <a:spLocks noGrp="1"/>
          </p:cNvSpPr>
          <p:nvPr>
            <p:ph type="sldNum" sz="quarter" idx="12"/>
          </p:nvPr>
        </p:nvSpPr>
        <p:spPr/>
        <p:txBody>
          <a:bodyPr/>
          <a:lstStyle/>
          <a:p>
            <a:fld id="{971DC445-1373-4893-B06F-2C3F20F2E379}" type="slidenum">
              <a:rPr lang="en-US" smtClean="0"/>
              <a:t>1</a:t>
            </a:fld>
            <a:endParaRPr lang="en-US"/>
          </a:p>
        </p:txBody>
      </p:sp>
      <p:sp>
        <p:nvSpPr>
          <p:cNvPr id="5" name="TextBox 4">
            <a:extLst>
              <a:ext uri="{FF2B5EF4-FFF2-40B4-BE49-F238E27FC236}">
                <a16:creationId xmlns:a16="http://schemas.microsoft.com/office/drawing/2014/main" id="{84B5C0BA-EE9B-4FD1-9133-D055EAE4D00C}"/>
              </a:ext>
            </a:extLst>
          </p:cNvPr>
          <p:cNvSpPr txBox="1"/>
          <p:nvPr/>
        </p:nvSpPr>
        <p:spPr>
          <a:xfrm>
            <a:off x="607102" y="539646"/>
            <a:ext cx="8004747" cy="6201698"/>
          </a:xfrm>
          <a:prstGeom prst="rect">
            <a:avLst/>
          </a:prstGeom>
          <a:noFill/>
        </p:spPr>
        <p:txBody>
          <a:bodyPr wrap="square" rtlCol="0">
            <a:spAutoFit/>
          </a:bodyPr>
          <a:lstStyle/>
          <a:p>
            <a:pPr algn="ctr"/>
            <a:r>
              <a:rPr lang="en-US" sz="2400" dirty="0">
                <a:solidFill>
                  <a:schemeClr val="accent1">
                    <a:lumMod val="75000"/>
                  </a:schemeClr>
                </a:solidFill>
              </a:rPr>
              <a:t>How to find your Why</a:t>
            </a:r>
          </a:p>
          <a:p>
            <a:pPr algn="ctr">
              <a:spcAft>
                <a:spcPts val="600"/>
              </a:spcAft>
            </a:pPr>
            <a:r>
              <a:rPr lang="en-US" dirty="0"/>
              <a:t>and write your Purpose, mind map and goals</a:t>
            </a:r>
          </a:p>
          <a:p>
            <a:pPr algn="ctr">
              <a:spcAft>
                <a:spcPts val="600"/>
              </a:spcAft>
            </a:pPr>
            <a:endParaRPr lang="en-US" dirty="0"/>
          </a:p>
          <a:p>
            <a:pPr marL="342900" lvl="0" indent="-342900">
              <a:spcAft>
                <a:spcPts val="600"/>
              </a:spcAft>
              <a:buFont typeface="+mj-lt"/>
              <a:buAutoNum type="arabicParenR"/>
            </a:pPr>
            <a:r>
              <a:rPr lang="en-US" dirty="0"/>
              <a:t>Know where to look; 1) in your heart, 2) in God’s heart</a:t>
            </a:r>
          </a:p>
          <a:p>
            <a:pPr marL="342900" lvl="0" indent="-342900">
              <a:spcAft>
                <a:spcPts val="600"/>
              </a:spcAft>
              <a:buFont typeface="+mj-lt"/>
              <a:buAutoNum type="arabicParenR"/>
            </a:pPr>
            <a:r>
              <a:rPr lang="en-US" dirty="0"/>
              <a:t>Your why is already integrated with your “book” or story (Life purpose)</a:t>
            </a:r>
          </a:p>
          <a:p>
            <a:pPr lvl="1">
              <a:spcAft>
                <a:spcPts val="600"/>
              </a:spcAft>
            </a:pPr>
            <a:r>
              <a:rPr lang="en-US" sz="1600" i="1" dirty="0">
                <a:solidFill>
                  <a:schemeClr val="accent1">
                    <a:lumMod val="75000"/>
                  </a:schemeClr>
                </a:solidFill>
              </a:rPr>
              <a:t>Ps 139:15-16 - My frame was not hidden from you when I was made in the secret place.  I was woven together in the depths of the earth, 16 your eyes saw my unformed body. All the days ordained for me were written in your book before one of them came to be.  NIV</a:t>
            </a:r>
            <a:endParaRPr lang="en-US" sz="1600" dirty="0">
              <a:solidFill>
                <a:schemeClr val="accent1">
                  <a:lumMod val="75000"/>
                </a:schemeClr>
              </a:solidFill>
            </a:endParaRPr>
          </a:p>
          <a:p>
            <a:pPr marL="342900" lvl="0" indent="-342900">
              <a:buFont typeface="+mj-lt"/>
              <a:buAutoNum type="arabicParenR"/>
            </a:pPr>
            <a:r>
              <a:rPr lang="en-US" dirty="0"/>
              <a:t>See it – Allow yourself to experience your future</a:t>
            </a:r>
          </a:p>
          <a:p>
            <a:pPr marL="800100" lvl="1" indent="-342900">
              <a:buFont typeface="Arial" panose="020B0604020202020204" pitchFamily="34" charset="0"/>
              <a:buChar char="•"/>
            </a:pPr>
            <a:r>
              <a:rPr lang="en-US" dirty="0"/>
              <a:t>Imagine it, go there. </a:t>
            </a:r>
          </a:p>
          <a:p>
            <a:pPr marL="800100" lvl="1" indent="-342900">
              <a:spcAft>
                <a:spcPts val="600"/>
              </a:spcAft>
              <a:buFont typeface="Arial" panose="020B0604020202020204" pitchFamily="34" charset="0"/>
              <a:buChar char="•"/>
            </a:pPr>
            <a:r>
              <a:rPr lang="en-US" dirty="0"/>
              <a:t>How do you want your future to go – write the script!</a:t>
            </a:r>
          </a:p>
          <a:p>
            <a:pPr marL="342900" lvl="0" indent="-342900">
              <a:spcAft>
                <a:spcPts val="600"/>
              </a:spcAft>
              <a:buFont typeface="+mj-lt"/>
              <a:buAutoNum type="arabicParenR"/>
            </a:pPr>
            <a:r>
              <a:rPr lang="en-US" dirty="0"/>
              <a:t>Realize – obedience won’t get you there. You’re “why” is not trying to fulfill someone else’s expectations.</a:t>
            </a:r>
          </a:p>
          <a:p>
            <a:pPr marL="342900" lvl="0" indent="-342900">
              <a:buFont typeface="+mj-lt"/>
              <a:buAutoNum type="arabicParenR"/>
            </a:pPr>
            <a:r>
              <a:rPr lang="en-US" dirty="0"/>
              <a:t>Deal with generational influences (Positive and negative)</a:t>
            </a:r>
          </a:p>
          <a:p>
            <a:pPr lvl="0"/>
            <a:endParaRPr lang="en-US" dirty="0"/>
          </a:p>
          <a:p>
            <a:pPr lvl="0"/>
            <a:r>
              <a:rPr lang="en-US" sz="2000" dirty="0">
                <a:solidFill>
                  <a:schemeClr val="accent1">
                    <a:lumMod val="75000"/>
                  </a:schemeClr>
                </a:solidFill>
              </a:rPr>
              <a:t>Note – it’s not brainstorming intellectualism</a:t>
            </a:r>
          </a:p>
          <a:p>
            <a:pPr marL="742950" lvl="1" indent="-285750">
              <a:buFont typeface="Arial" panose="020B0604020202020204" pitchFamily="34" charset="0"/>
              <a:buChar char="•"/>
            </a:pPr>
            <a:r>
              <a:rPr lang="en-US" dirty="0"/>
              <a:t>You can’t do it by yourself – it’s a prophetic process of hearing your heart and God’s heart</a:t>
            </a:r>
          </a:p>
          <a:p>
            <a:pPr marL="742950" lvl="1" indent="-285750">
              <a:buFont typeface="Arial" panose="020B0604020202020204" pitchFamily="34" charset="0"/>
              <a:buChar char="•"/>
            </a:pPr>
            <a:r>
              <a:rPr lang="en-US" dirty="0"/>
              <a:t>You’ll know when you find it</a:t>
            </a:r>
          </a:p>
          <a:p>
            <a:endParaRPr lang="en-US" dirty="0"/>
          </a:p>
        </p:txBody>
      </p:sp>
    </p:spTree>
    <p:extLst>
      <p:ext uri="{BB962C8B-B14F-4D97-AF65-F5344CB8AC3E}">
        <p14:creationId xmlns:p14="http://schemas.microsoft.com/office/powerpoint/2010/main" val="4173345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329A44-5F57-41A4-B109-106545F3DDD4}"/>
              </a:ext>
            </a:extLst>
          </p:cNvPr>
          <p:cNvSpPr>
            <a:spLocks noGrp="1"/>
          </p:cNvSpPr>
          <p:nvPr>
            <p:ph type="sldNum" sz="quarter" idx="12"/>
          </p:nvPr>
        </p:nvSpPr>
        <p:spPr/>
        <p:txBody>
          <a:bodyPr/>
          <a:lstStyle/>
          <a:p>
            <a:fld id="{971DC445-1373-4893-B06F-2C3F20F2E379}" type="slidenum">
              <a:rPr lang="en-US" smtClean="0"/>
              <a:t>2</a:t>
            </a:fld>
            <a:endParaRPr lang="en-US"/>
          </a:p>
        </p:txBody>
      </p:sp>
      <p:sp>
        <p:nvSpPr>
          <p:cNvPr id="5" name="TextBox 4">
            <a:extLst>
              <a:ext uri="{FF2B5EF4-FFF2-40B4-BE49-F238E27FC236}">
                <a16:creationId xmlns:a16="http://schemas.microsoft.com/office/drawing/2014/main" id="{84B5C0BA-EE9B-4FD1-9133-D055EAE4D00C}"/>
              </a:ext>
            </a:extLst>
          </p:cNvPr>
          <p:cNvSpPr txBox="1"/>
          <p:nvPr/>
        </p:nvSpPr>
        <p:spPr>
          <a:xfrm>
            <a:off x="607102" y="539646"/>
            <a:ext cx="8004747" cy="4770537"/>
          </a:xfrm>
          <a:prstGeom prst="rect">
            <a:avLst/>
          </a:prstGeom>
          <a:noFill/>
        </p:spPr>
        <p:txBody>
          <a:bodyPr wrap="square" rtlCol="0">
            <a:spAutoFit/>
          </a:bodyPr>
          <a:lstStyle/>
          <a:p>
            <a:pPr algn="ctr"/>
            <a:r>
              <a:rPr lang="en-US" sz="2400" dirty="0">
                <a:solidFill>
                  <a:schemeClr val="accent1">
                    <a:lumMod val="75000"/>
                  </a:schemeClr>
                </a:solidFill>
              </a:rPr>
              <a:t>Practical Hints</a:t>
            </a:r>
          </a:p>
          <a:p>
            <a:endParaRPr lang="en-US" sz="1600" dirty="0"/>
          </a:p>
          <a:p>
            <a:pPr marL="342900" lvl="0" indent="-342900">
              <a:spcAft>
                <a:spcPts val="600"/>
              </a:spcAft>
              <a:buFont typeface="+mj-lt"/>
              <a:buAutoNum type="alphaLcParenR"/>
            </a:pPr>
            <a:r>
              <a:rPr lang="en-US" dirty="0"/>
              <a:t>Get it in writing – Take 50 tries over days or weeks until it resonates</a:t>
            </a:r>
            <a:endParaRPr lang="en-US" sz="1600" dirty="0"/>
          </a:p>
          <a:p>
            <a:pPr marL="342900" lvl="0" indent="-342900">
              <a:spcAft>
                <a:spcPts val="600"/>
              </a:spcAft>
              <a:buFont typeface="+mj-lt"/>
              <a:buAutoNum type="alphaLcParenR"/>
            </a:pPr>
            <a:r>
              <a:rPr lang="en-US" dirty="0"/>
              <a:t>Use this format: To____________, so that______________ </a:t>
            </a:r>
            <a:endParaRPr lang="en-US" sz="1600" dirty="0"/>
          </a:p>
          <a:p>
            <a:pPr marL="342900" lvl="0" indent="-342900">
              <a:spcAft>
                <a:spcPts val="600"/>
              </a:spcAft>
              <a:buFont typeface="+mj-lt"/>
              <a:buAutoNum type="alphaLcParenR"/>
            </a:pPr>
            <a:r>
              <a:rPr lang="en-US" dirty="0"/>
              <a:t>Get help from a guide</a:t>
            </a:r>
            <a:endParaRPr lang="en-US" sz="1600" dirty="0"/>
          </a:p>
          <a:p>
            <a:pPr marL="342900" lvl="0" indent="-342900">
              <a:buFont typeface="+mj-lt"/>
              <a:buAutoNum type="alphaLcParenR"/>
            </a:pPr>
            <a:r>
              <a:rPr lang="en-US" dirty="0"/>
              <a:t>Use iteration – See how it feels with the details of implementing your dream</a:t>
            </a:r>
            <a:endParaRPr lang="en-US" sz="1600" dirty="0"/>
          </a:p>
          <a:p>
            <a:pPr marL="800100" lvl="1" indent="-342900">
              <a:buFont typeface="Arial" panose="020B0604020202020204" pitchFamily="34" charset="0"/>
              <a:buChar char="•"/>
            </a:pPr>
            <a:r>
              <a:rPr lang="en-US" dirty="0"/>
              <a:t>Write your purpose statement</a:t>
            </a:r>
            <a:endParaRPr lang="en-US" sz="1600" dirty="0"/>
          </a:p>
          <a:p>
            <a:pPr marL="800100" lvl="1" indent="-342900">
              <a:buFont typeface="Arial" panose="020B0604020202020204" pitchFamily="34" charset="0"/>
              <a:buChar char="•"/>
            </a:pPr>
            <a:r>
              <a:rPr lang="en-US" dirty="0"/>
              <a:t>List the 5-10 goals that go with it on a mind map</a:t>
            </a:r>
            <a:endParaRPr lang="en-US" sz="1600" dirty="0"/>
          </a:p>
          <a:p>
            <a:pPr marL="800100" lvl="1" indent="-342900">
              <a:buFont typeface="Arial" panose="020B0604020202020204" pitchFamily="34" charset="0"/>
              <a:buChar char="•"/>
            </a:pPr>
            <a:r>
              <a:rPr lang="en-US" dirty="0"/>
              <a:t>Put those goals in 3 columns </a:t>
            </a:r>
            <a:endParaRPr lang="en-US" sz="1600" dirty="0"/>
          </a:p>
          <a:p>
            <a:pPr marL="1257300" lvl="2" indent="-342900">
              <a:buFont typeface="+mj-lt"/>
              <a:buAutoNum type="arabicParenR"/>
            </a:pPr>
            <a:r>
              <a:rPr lang="en-US" dirty="0"/>
              <a:t>Where will I be (looking back from the future</a:t>
            </a:r>
            <a:endParaRPr lang="en-US" sz="1600" dirty="0"/>
          </a:p>
          <a:p>
            <a:pPr marL="1257300" lvl="2" indent="-342900">
              <a:buFont typeface="+mj-lt"/>
              <a:buAutoNum type="arabicParenR"/>
            </a:pPr>
            <a:r>
              <a:rPr lang="en-US" dirty="0"/>
              <a:t>How will it feel (why?), What does it look like (vision?)</a:t>
            </a:r>
            <a:endParaRPr lang="en-US" sz="1600" dirty="0"/>
          </a:p>
          <a:p>
            <a:pPr marL="1257300" lvl="2" indent="-342900">
              <a:spcAft>
                <a:spcPts val="600"/>
              </a:spcAft>
              <a:buFont typeface="+mj-lt"/>
              <a:buAutoNum type="arabicParenR"/>
            </a:pPr>
            <a:r>
              <a:rPr lang="en-US" dirty="0"/>
              <a:t>What’s the next step (Plan?)</a:t>
            </a:r>
            <a:endParaRPr lang="en-US" sz="1600" dirty="0"/>
          </a:p>
          <a:p>
            <a:pPr lvl="0">
              <a:spcAft>
                <a:spcPts val="600"/>
              </a:spcAft>
            </a:pPr>
            <a:r>
              <a:rPr lang="en-US" dirty="0"/>
              <a:t>Is it practical, sustainable?</a:t>
            </a:r>
            <a:endParaRPr lang="en-US" sz="1600" dirty="0"/>
          </a:p>
          <a:p>
            <a:pPr lvl="0">
              <a:spcAft>
                <a:spcPts val="600"/>
              </a:spcAft>
            </a:pPr>
            <a:r>
              <a:rPr lang="en-US" dirty="0"/>
              <a:t>Financially viable – do the monthly cash flow</a:t>
            </a:r>
            <a:endParaRPr lang="en-US" sz="1600" dirty="0"/>
          </a:p>
          <a:p>
            <a:r>
              <a:rPr lang="en-US" dirty="0"/>
              <a:t>Emotionally viable – is it exciting, adventurous, does it stir your heart?</a:t>
            </a:r>
          </a:p>
        </p:txBody>
      </p:sp>
    </p:spTree>
    <p:extLst>
      <p:ext uri="{BB962C8B-B14F-4D97-AF65-F5344CB8AC3E}">
        <p14:creationId xmlns:p14="http://schemas.microsoft.com/office/powerpoint/2010/main" val="4054300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Box 218">
            <a:extLst>
              <a:ext uri="{FF2B5EF4-FFF2-40B4-BE49-F238E27FC236}">
                <a16:creationId xmlns:a16="http://schemas.microsoft.com/office/drawing/2014/main" id="{67C779B4-2F4E-4094-BCB7-75A330A2A874}"/>
              </a:ext>
            </a:extLst>
          </p:cNvPr>
          <p:cNvSpPr txBox="1"/>
          <p:nvPr/>
        </p:nvSpPr>
        <p:spPr>
          <a:xfrm>
            <a:off x="618309" y="182880"/>
            <a:ext cx="8011885" cy="3139321"/>
          </a:xfrm>
          <a:prstGeom prst="rect">
            <a:avLst/>
          </a:prstGeom>
          <a:noFill/>
        </p:spPr>
        <p:txBody>
          <a:bodyPr wrap="square" rtlCol="0">
            <a:spAutoFit/>
          </a:bodyPr>
          <a:lstStyle/>
          <a:p>
            <a:pPr algn="ctr"/>
            <a:r>
              <a:rPr lang="en-US" sz="2000" dirty="0"/>
              <a:t>How to Find Your Why and Open Your Book</a:t>
            </a:r>
          </a:p>
          <a:p>
            <a:pPr lvl="1"/>
            <a:br>
              <a:rPr lang="en-US" sz="1400" dirty="0"/>
            </a:br>
            <a:endParaRPr lang="en-US" sz="1400" u="sng" dirty="0"/>
          </a:p>
          <a:p>
            <a:pPr algn="ctr"/>
            <a:r>
              <a:rPr lang="en-US" dirty="0"/>
              <a:t>Your personal why Statement</a:t>
            </a:r>
          </a:p>
          <a:p>
            <a:pPr algn="ctr"/>
            <a:endParaRPr lang="en-US" dirty="0"/>
          </a:p>
          <a:p>
            <a:pPr algn="ctr"/>
            <a:endParaRPr lang="en-US" dirty="0"/>
          </a:p>
          <a:p>
            <a:r>
              <a:rPr lang="en-US" dirty="0"/>
              <a:t>To_________________________________________________________, </a:t>
            </a:r>
          </a:p>
          <a:p>
            <a:endParaRPr lang="en-US" dirty="0"/>
          </a:p>
          <a:p>
            <a:r>
              <a:rPr lang="en-US" dirty="0"/>
              <a:t>so that _____________________________________________________.</a:t>
            </a:r>
          </a:p>
          <a:p>
            <a:endParaRPr lang="en-US" sz="1400" dirty="0"/>
          </a:p>
          <a:p>
            <a:endParaRPr lang="en-US" sz="1400" dirty="0"/>
          </a:p>
          <a:p>
            <a:endParaRPr lang="en-US" sz="1400" dirty="0"/>
          </a:p>
        </p:txBody>
      </p:sp>
    </p:spTree>
    <p:extLst>
      <p:ext uri="{BB962C8B-B14F-4D97-AF65-F5344CB8AC3E}">
        <p14:creationId xmlns:p14="http://schemas.microsoft.com/office/powerpoint/2010/main" val="2461232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3677AB-952C-40E9-85F9-545D5D9D8B22}"/>
              </a:ext>
            </a:extLst>
          </p:cNvPr>
          <p:cNvSpPr>
            <a:spLocks noGrp="1"/>
          </p:cNvSpPr>
          <p:nvPr>
            <p:ph type="sldNum" sz="quarter" idx="12"/>
          </p:nvPr>
        </p:nvSpPr>
        <p:spPr>
          <a:xfrm>
            <a:off x="6374167" y="6368734"/>
            <a:ext cx="2141183" cy="365125"/>
          </a:xfrm>
        </p:spPr>
        <p:txBody>
          <a:bodyPr/>
          <a:lstStyle/>
          <a:p>
            <a:fld id="{971DC445-1373-4893-B06F-2C3F20F2E379}" type="slidenum">
              <a:rPr lang="en-US" smtClean="0"/>
              <a:t>4</a:t>
            </a:fld>
            <a:endParaRPr lang="en-US" dirty="0"/>
          </a:p>
        </p:txBody>
      </p:sp>
      <p:sp>
        <p:nvSpPr>
          <p:cNvPr id="5" name="Rounded Rectangle 9">
            <a:extLst>
              <a:ext uri="{FF2B5EF4-FFF2-40B4-BE49-F238E27FC236}">
                <a16:creationId xmlns:a16="http://schemas.microsoft.com/office/drawing/2014/main" id="{BEB092E5-50DC-45BE-A826-4B4562806F04}"/>
              </a:ext>
            </a:extLst>
          </p:cNvPr>
          <p:cNvSpPr/>
          <p:nvPr/>
        </p:nvSpPr>
        <p:spPr>
          <a:xfrm>
            <a:off x="2911133" y="3183549"/>
            <a:ext cx="3039848" cy="4909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My Goals 2020</a:t>
            </a:r>
          </a:p>
        </p:txBody>
      </p:sp>
      <p:sp>
        <p:nvSpPr>
          <p:cNvPr id="6" name="Rounded Rectangle 13">
            <a:extLst>
              <a:ext uri="{FF2B5EF4-FFF2-40B4-BE49-F238E27FC236}">
                <a16:creationId xmlns:a16="http://schemas.microsoft.com/office/drawing/2014/main" id="{08E81BC7-1B68-46D7-A2C0-632D5C427587}"/>
              </a:ext>
            </a:extLst>
          </p:cNvPr>
          <p:cNvSpPr/>
          <p:nvPr/>
        </p:nvSpPr>
        <p:spPr>
          <a:xfrm>
            <a:off x="4733344" y="2410746"/>
            <a:ext cx="1960413" cy="58823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Vocation</a:t>
            </a:r>
          </a:p>
          <a:p>
            <a:pPr algn="ctr"/>
            <a:r>
              <a:rPr lang="en-US" sz="2000" dirty="0">
                <a:solidFill>
                  <a:schemeClr val="tx1"/>
                </a:solidFill>
              </a:rPr>
              <a:t>Wealth Creation</a:t>
            </a:r>
          </a:p>
        </p:txBody>
      </p:sp>
      <p:cxnSp>
        <p:nvCxnSpPr>
          <p:cNvPr id="7" name="Curved Connector 15">
            <a:extLst>
              <a:ext uri="{FF2B5EF4-FFF2-40B4-BE49-F238E27FC236}">
                <a16:creationId xmlns:a16="http://schemas.microsoft.com/office/drawing/2014/main" id="{93411E36-4A34-465F-A063-0D854B38E2C5}"/>
              </a:ext>
            </a:extLst>
          </p:cNvPr>
          <p:cNvCxnSpPr>
            <a:cxnSpLocks/>
            <a:stCxn id="5" idx="0"/>
            <a:endCxn id="6" idx="1"/>
          </p:cNvCxnSpPr>
          <p:nvPr/>
        </p:nvCxnSpPr>
        <p:spPr>
          <a:xfrm rot="5400000" flipH="1" flipV="1">
            <a:off x="4342858" y="2793064"/>
            <a:ext cx="478685" cy="30228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13C22E0B-E07D-41A1-9015-AD4E832E5FDC}"/>
              </a:ext>
            </a:extLst>
          </p:cNvPr>
          <p:cNvSpPr/>
          <p:nvPr/>
        </p:nvSpPr>
        <p:spPr>
          <a:xfrm>
            <a:off x="4726774" y="3935541"/>
            <a:ext cx="1960412" cy="57989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Ministry</a:t>
            </a:r>
          </a:p>
          <a:p>
            <a:pPr algn="ctr"/>
            <a:r>
              <a:rPr lang="en-US" sz="2000" dirty="0">
                <a:solidFill>
                  <a:schemeClr val="tx1"/>
                </a:solidFill>
              </a:rPr>
              <a:t>Adding Value</a:t>
            </a:r>
          </a:p>
        </p:txBody>
      </p:sp>
      <p:cxnSp>
        <p:nvCxnSpPr>
          <p:cNvPr id="11" name="Curved Connector 15">
            <a:extLst>
              <a:ext uri="{FF2B5EF4-FFF2-40B4-BE49-F238E27FC236}">
                <a16:creationId xmlns:a16="http://schemas.microsoft.com/office/drawing/2014/main" id="{6B1C4666-7FAB-4840-852E-A64F2BD818FE}"/>
              </a:ext>
            </a:extLst>
          </p:cNvPr>
          <p:cNvCxnSpPr>
            <a:cxnSpLocks/>
            <a:stCxn id="5" idx="2"/>
            <a:endCxn id="10" idx="1"/>
          </p:cNvCxnSpPr>
          <p:nvPr/>
        </p:nvCxnSpPr>
        <p:spPr>
          <a:xfrm rot="16200000" flipH="1">
            <a:off x="4303395" y="3802111"/>
            <a:ext cx="551041" cy="29571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13">
            <a:extLst>
              <a:ext uri="{FF2B5EF4-FFF2-40B4-BE49-F238E27FC236}">
                <a16:creationId xmlns:a16="http://schemas.microsoft.com/office/drawing/2014/main" id="{310694C5-2C94-40E0-8152-28542DD6AAA0}"/>
              </a:ext>
            </a:extLst>
          </p:cNvPr>
          <p:cNvSpPr/>
          <p:nvPr/>
        </p:nvSpPr>
        <p:spPr>
          <a:xfrm>
            <a:off x="6057555" y="570117"/>
            <a:ext cx="2900860" cy="42548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 </a:t>
            </a:r>
          </a:p>
        </p:txBody>
      </p:sp>
      <p:sp>
        <p:nvSpPr>
          <p:cNvPr id="34" name="Rounded Rectangle 13">
            <a:extLst>
              <a:ext uri="{FF2B5EF4-FFF2-40B4-BE49-F238E27FC236}">
                <a16:creationId xmlns:a16="http://schemas.microsoft.com/office/drawing/2014/main" id="{8F6FB04A-3B1A-4A5D-8F57-6F3CCD49AEDB}"/>
              </a:ext>
            </a:extLst>
          </p:cNvPr>
          <p:cNvSpPr/>
          <p:nvPr/>
        </p:nvSpPr>
        <p:spPr>
          <a:xfrm>
            <a:off x="6295016" y="1181815"/>
            <a:ext cx="2653582" cy="38083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2. </a:t>
            </a:r>
          </a:p>
        </p:txBody>
      </p:sp>
      <p:sp>
        <p:nvSpPr>
          <p:cNvPr id="35" name="Rounded Rectangle 13">
            <a:extLst>
              <a:ext uri="{FF2B5EF4-FFF2-40B4-BE49-F238E27FC236}">
                <a16:creationId xmlns:a16="http://schemas.microsoft.com/office/drawing/2014/main" id="{D6B60C4F-61D6-453A-B8FB-F7D41A61DA74}"/>
              </a:ext>
            </a:extLst>
          </p:cNvPr>
          <p:cNvSpPr/>
          <p:nvPr/>
        </p:nvSpPr>
        <p:spPr>
          <a:xfrm>
            <a:off x="6510318" y="1745849"/>
            <a:ext cx="2427048" cy="38630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3.</a:t>
            </a:r>
          </a:p>
        </p:txBody>
      </p:sp>
      <p:cxnSp>
        <p:nvCxnSpPr>
          <p:cNvPr id="37" name="Curved Connector 15">
            <a:extLst>
              <a:ext uri="{FF2B5EF4-FFF2-40B4-BE49-F238E27FC236}">
                <a16:creationId xmlns:a16="http://schemas.microsoft.com/office/drawing/2014/main" id="{A3BFD137-14FD-41C4-BCC6-835FCB45F41E}"/>
              </a:ext>
            </a:extLst>
          </p:cNvPr>
          <p:cNvCxnSpPr>
            <a:cxnSpLocks/>
            <a:stCxn id="6" idx="0"/>
            <a:endCxn id="33" idx="1"/>
          </p:cNvCxnSpPr>
          <p:nvPr/>
        </p:nvCxnSpPr>
        <p:spPr>
          <a:xfrm rot="5400000" flipH="1" flipV="1">
            <a:off x="5071609" y="1424800"/>
            <a:ext cx="1627888" cy="344004"/>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15">
            <a:extLst>
              <a:ext uri="{FF2B5EF4-FFF2-40B4-BE49-F238E27FC236}">
                <a16:creationId xmlns:a16="http://schemas.microsoft.com/office/drawing/2014/main" id="{D1024213-A8F5-40A9-ACC8-1BA7C3F80BD9}"/>
              </a:ext>
            </a:extLst>
          </p:cNvPr>
          <p:cNvCxnSpPr>
            <a:cxnSpLocks/>
            <a:stCxn id="6" idx="0"/>
            <a:endCxn id="34" idx="1"/>
          </p:cNvCxnSpPr>
          <p:nvPr/>
        </p:nvCxnSpPr>
        <p:spPr>
          <a:xfrm rot="5400000" flipH="1" flipV="1">
            <a:off x="5485026" y="1600757"/>
            <a:ext cx="1038515" cy="581465"/>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15">
            <a:extLst>
              <a:ext uri="{FF2B5EF4-FFF2-40B4-BE49-F238E27FC236}">
                <a16:creationId xmlns:a16="http://schemas.microsoft.com/office/drawing/2014/main" id="{A031FA6E-40C7-40AA-8F0E-51E95DFAA983}"/>
              </a:ext>
            </a:extLst>
          </p:cNvPr>
          <p:cNvCxnSpPr>
            <a:cxnSpLocks/>
            <a:stCxn id="6" idx="0"/>
            <a:endCxn id="35" idx="1"/>
          </p:cNvCxnSpPr>
          <p:nvPr/>
        </p:nvCxnSpPr>
        <p:spPr>
          <a:xfrm rot="5400000" flipH="1" flipV="1">
            <a:off x="5876061" y="1776490"/>
            <a:ext cx="471746" cy="79676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9">
            <a:extLst>
              <a:ext uri="{FF2B5EF4-FFF2-40B4-BE49-F238E27FC236}">
                <a16:creationId xmlns:a16="http://schemas.microsoft.com/office/drawing/2014/main" id="{BDB3C947-AD2A-4726-94DB-E4D3D3552BE9}"/>
              </a:ext>
            </a:extLst>
          </p:cNvPr>
          <p:cNvSpPr/>
          <p:nvPr/>
        </p:nvSpPr>
        <p:spPr>
          <a:xfrm>
            <a:off x="6304892" y="4630069"/>
            <a:ext cx="2593288" cy="4055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4. </a:t>
            </a:r>
          </a:p>
        </p:txBody>
      </p:sp>
      <p:sp>
        <p:nvSpPr>
          <p:cNvPr id="70" name="Rounded Rectangle 9">
            <a:extLst>
              <a:ext uri="{FF2B5EF4-FFF2-40B4-BE49-F238E27FC236}">
                <a16:creationId xmlns:a16="http://schemas.microsoft.com/office/drawing/2014/main" id="{168AF9D6-6B56-49DC-9473-5472A0BAFF8B}"/>
              </a:ext>
            </a:extLst>
          </p:cNvPr>
          <p:cNvSpPr/>
          <p:nvPr/>
        </p:nvSpPr>
        <p:spPr>
          <a:xfrm>
            <a:off x="6081287" y="5230294"/>
            <a:ext cx="2865064" cy="4055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5. </a:t>
            </a:r>
          </a:p>
        </p:txBody>
      </p:sp>
      <p:sp>
        <p:nvSpPr>
          <p:cNvPr id="71" name="Rounded Rectangle 9">
            <a:extLst>
              <a:ext uri="{FF2B5EF4-FFF2-40B4-BE49-F238E27FC236}">
                <a16:creationId xmlns:a16="http://schemas.microsoft.com/office/drawing/2014/main" id="{FCF571CD-8021-445A-948F-0E37BBF69EAF}"/>
              </a:ext>
            </a:extLst>
          </p:cNvPr>
          <p:cNvSpPr/>
          <p:nvPr/>
        </p:nvSpPr>
        <p:spPr>
          <a:xfrm>
            <a:off x="5838674" y="5862156"/>
            <a:ext cx="3124585" cy="4055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6. </a:t>
            </a:r>
          </a:p>
        </p:txBody>
      </p:sp>
      <p:cxnSp>
        <p:nvCxnSpPr>
          <p:cNvPr id="72" name="Curved Connector 15">
            <a:extLst>
              <a:ext uri="{FF2B5EF4-FFF2-40B4-BE49-F238E27FC236}">
                <a16:creationId xmlns:a16="http://schemas.microsoft.com/office/drawing/2014/main" id="{828CFD64-B4EA-44EB-A77A-FEF99D8888DD}"/>
              </a:ext>
            </a:extLst>
          </p:cNvPr>
          <p:cNvCxnSpPr>
            <a:cxnSpLocks/>
            <a:stCxn id="10" idx="2"/>
            <a:endCxn id="71" idx="1"/>
          </p:cNvCxnSpPr>
          <p:nvPr/>
        </p:nvCxnSpPr>
        <p:spPr>
          <a:xfrm rot="16200000" flipH="1">
            <a:off x="4998076" y="5224344"/>
            <a:ext cx="1549502" cy="131694"/>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15">
            <a:extLst>
              <a:ext uri="{FF2B5EF4-FFF2-40B4-BE49-F238E27FC236}">
                <a16:creationId xmlns:a16="http://schemas.microsoft.com/office/drawing/2014/main" id="{F73B02C3-5E98-4F1C-94C5-F479C7F47646}"/>
              </a:ext>
            </a:extLst>
          </p:cNvPr>
          <p:cNvCxnSpPr>
            <a:cxnSpLocks/>
            <a:stCxn id="10" idx="2"/>
            <a:endCxn id="70" idx="1"/>
          </p:cNvCxnSpPr>
          <p:nvPr/>
        </p:nvCxnSpPr>
        <p:spPr>
          <a:xfrm rot="16200000" flipH="1">
            <a:off x="5435313" y="4787106"/>
            <a:ext cx="917640" cy="37430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15">
            <a:extLst>
              <a:ext uri="{FF2B5EF4-FFF2-40B4-BE49-F238E27FC236}">
                <a16:creationId xmlns:a16="http://schemas.microsoft.com/office/drawing/2014/main" id="{3301A6F2-DAD1-4BB9-9C8C-D54FE3FD171A}"/>
              </a:ext>
            </a:extLst>
          </p:cNvPr>
          <p:cNvCxnSpPr>
            <a:cxnSpLocks/>
            <a:stCxn id="10" idx="2"/>
            <a:endCxn id="69" idx="1"/>
          </p:cNvCxnSpPr>
          <p:nvPr/>
        </p:nvCxnSpPr>
        <p:spPr>
          <a:xfrm rot="16200000" flipH="1">
            <a:off x="5847229" y="4375191"/>
            <a:ext cx="317415" cy="597912"/>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83" name="Rounded Rectangle 9">
            <a:extLst>
              <a:ext uri="{FF2B5EF4-FFF2-40B4-BE49-F238E27FC236}">
                <a16:creationId xmlns:a16="http://schemas.microsoft.com/office/drawing/2014/main" id="{21DADC98-E527-4989-AA10-A71F9B210045}"/>
              </a:ext>
            </a:extLst>
          </p:cNvPr>
          <p:cNvSpPr/>
          <p:nvPr/>
        </p:nvSpPr>
        <p:spPr>
          <a:xfrm>
            <a:off x="3136206" y="3935983"/>
            <a:ext cx="995489" cy="57989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God</a:t>
            </a:r>
          </a:p>
        </p:txBody>
      </p:sp>
      <p:sp>
        <p:nvSpPr>
          <p:cNvPr id="84" name="Rounded Rectangle 9">
            <a:extLst>
              <a:ext uri="{FF2B5EF4-FFF2-40B4-BE49-F238E27FC236}">
                <a16:creationId xmlns:a16="http://schemas.microsoft.com/office/drawing/2014/main" id="{CC6B6626-809C-4CD6-8E28-157CB66707FF}"/>
              </a:ext>
            </a:extLst>
          </p:cNvPr>
          <p:cNvSpPr/>
          <p:nvPr/>
        </p:nvSpPr>
        <p:spPr>
          <a:xfrm>
            <a:off x="212750" y="4613563"/>
            <a:ext cx="2407994" cy="4055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9. </a:t>
            </a:r>
          </a:p>
        </p:txBody>
      </p:sp>
      <p:sp>
        <p:nvSpPr>
          <p:cNvPr id="85" name="Rounded Rectangle 9">
            <a:extLst>
              <a:ext uri="{FF2B5EF4-FFF2-40B4-BE49-F238E27FC236}">
                <a16:creationId xmlns:a16="http://schemas.microsoft.com/office/drawing/2014/main" id="{C0C1AFF6-2864-475F-B9D6-7D1F0049022C}"/>
              </a:ext>
            </a:extLst>
          </p:cNvPr>
          <p:cNvSpPr/>
          <p:nvPr/>
        </p:nvSpPr>
        <p:spPr>
          <a:xfrm>
            <a:off x="197649" y="5262207"/>
            <a:ext cx="2660844" cy="4055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8. </a:t>
            </a:r>
          </a:p>
        </p:txBody>
      </p:sp>
      <p:sp>
        <p:nvSpPr>
          <p:cNvPr id="86" name="Rounded Rectangle 9">
            <a:extLst>
              <a:ext uri="{FF2B5EF4-FFF2-40B4-BE49-F238E27FC236}">
                <a16:creationId xmlns:a16="http://schemas.microsoft.com/office/drawing/2014/main" id="{CB057C29-9272-4035-BDA3-6FB410101FCE}"/>
              </a:ext>
            </a:extLst>
          </p:cNvPr>
          <p:cNvSpPr/>
          <p:nvPr/>
        </p:nvSpPr>
        <p:spPr>
          <a:xfrm>
            <a:off x="195668" y="5862943"/>
            <a:ext cx="2905436" cy="4055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7.</a:t>
            </a:r>
          </a:p>
        </p:txBody>
      </p:sp>
      <p:cxnSp>
        <p:nvCxnSpPr>
          <p:cNvPr id="87" name="Curved Connector 15">
            <a:extLst>
              <a:ext uri="{FF2B5EF4-FFF2-40B4-BE49-F238E27FC236}">
                <a16:creationId xmlns:a16="http://schemas.microsoft.com/office/drawing/2014/main" id="{29BF54BA-B4A4-4A61-9918-D8758B6EAEFC}"/>
              </a:ext>
            </a:extLst>
          </p:cNvPr>
          <p:cNvCxnSpPr>
            <a:cxnSpLocks/>
            <a:stCxn id="5" idx="2"/>
            <a:endCxn id="83" idx="3"/>
          </p:cNvCxnSpPr>
          <p:nvPr/>
        </p:nvCxnSpPr>
        <p:spPr>
          <a:xfrm rot="5400000">
            <a:off x="4005635" y="3800510"/>
            <a:ext cx="551482" cy="299362"/>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90" name="Curved Connector 15">
            <a:extLst>
              <a:ext uri="{FF2B5EF4-FFF2-40B4-BE49-F238E27FC236}">
                <a16:creationId xmlns:a16="http://schemas.microsoft.com/office/drawing/2014/main" id="{907A95A2-467B-42BF-B951-8B23157455DB}"/>
              </a:ext>
            </a:extLst>
          </p:cNvPr>
          <p:cNvCxnSpPr>
            <a:cxnSpLocks/>
            <a:stCxn id="83" idx="2"/>
            <a:endCxn id="84" idx="3"/>
          </p:cNvCxnSpPr>
          <p:nvPr/>
        </p:nvCxnSpPr>
        <p:spPr>
          <a:xfrm rot="5400000">
            <a:off x="2977114" y="4159511"/>
            <a:ext cx="300469" cy="101320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93" name="Curved Connector 15">
            <a:extLst>
              <a:ext uri="{FF2B5EF4-FFF2-40B4-BE49-F238E27FC236}">
                <a16:creationId xmlns:a16="http://schemas.microsoft.com/office/drawing/2014/main" id="{C51AC775-FAE4-4DFF-B60C-07221B593232}"/>
              </a:ext>
            </a:extLst>
          </p:cNvPr>
          <p:cNvCxnSpPr>
            <a:cxnSpLocks/>
            <a:stCxn id="83" idx="2"/>
            <a:endCxn id="85" idx="3"/>
          </p:cNvCxnSpPr>
          <p:nvPr/>
        </p:nvCxnSpPr>
        <p:spPr>
          <a:xfrm rot="5400000">
            <a:off x="2771666" y="4602707"/>
            <a:ext cx="949113" cy="775458"/>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70" name="Curved Connector 15">
            <a:extLst>
              <a:ext uri="{FF2B5EF4-FFF2-40B4-BE49-F238E27FC236}">
                <a16:creationId xmlns:a16="http://schemas.microsoft.com/office/drawing/2014/main" id="{06C094F3-8BDF-4E5E-A11E-CF35637DEFC7}"/>
              </a:ext>
            </a:extLst>
          </p:cNvPr>
          <p:cNvCxnSpPr>
            <a:cxnSpLocks/>
            <a:stCxn id="83" idx="2"/>
            <a:endCxn id="86" idx="3"/>
          </p:cNvCxnSpPr>
          <p:nvPr/>
        </p:nvCxnSpPr>
        <p:spPr>
          <a:xfrm rot="5400000">
            <a:off x="2592604" y="5024381"/>
            <a:ext cx="1549849" cy="53284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75" name="Rounded Rectangle 9">
            <a:extLst>
              <a:ext uri="{FF2B5EF4-FFF2-40B4-BE49-F238E27FC236}">
                <a16:creationId xmlns:a16="http://schemas.microsoft.com/office/drawing/2014/main" id="{4172BCD8-D5F2-44B3-AF80-59B0A6D3E002}"/>
              </a:ext>
            </a:extLst>
          </p:cNvPr>
          <p:cNvSpPr/>
          <p:nvPr/>
        </p:nvSpPr>
        <p:spPr>
          <a:xfrm>
            <a:off x="3142446" y="2379934"/>
            <a:ext cx="989250" cy="57989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Family</a:t>
            </a:r>
          </a:p>
        </p:txBody>
      </p:sp>
      <p:cxnSp>
        <p:nvCxnSpPr>
          <p:cNvPr id="189" name="Curved Connector 15">
            <a:extLst>
              <a:ext uri="{FF2B5EF4-FFF2-40B4-BE49-F238E27FC236}">
                <a16:creationId xmlns:a16="http://schemas.microsoft.com/office/drawing/2014/main" id="{73C7D353-73A8-4F68-BD5D-993BD3E456A0}"/>
              </a:ext>
            </a:extLst>
          </p:cNvPr>
          <p:cNvCxnSpPr>
            <a:cxnSpLocks/>
            <a:stCxn id="5" idx="0"/>
            <a:endCxn id="175" idx="3"/>
          </p:cNvCxnSpPr>
          <p:nvPr/>
        </p:nvCxnSpPr>
        <p:spPr>
          <a:xfrm rot="16200000" flipV="1">
            <a:off x="4024544" y="2777035"/>
            <a:ext cx="513666" cy="299361"/>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96" name="Rounded Rectangle 9">
            <a:extLst>
              <a:ext uri="{FF2B5EF4-FFF2-40B4-BE49-F238E27FC236}">
                <a16:creationId xmlns:a16="http://schemas.microsoft.com/office/drawing/2014/main" id="{7A5CD19B-7525-4467-A4C7-088B5456BFB6}"/>
              </a:ext>
            </a:extLst>
          </p:cNvPr>
          <p:cNvSpPr/>
          <p:nvPr/>
        </p:nvSpPr>
        <p:spPr>
          <a:xfrm>
            <a:off x="230914" y="1702601"/>
            <a:ext cx="2388517" cy="4295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10. </a:t>
            </a:r>
          </a:p>
        </p:txBody>
      </p:sp>
      <p:sp>
        <p:nvSpPr>
          <p:cNvPr id="197" name="Rounded Rectangle 9">
            <a:extLst>
              <a:ext uri="{FF2B5EF4-FFF2-40B4-BE49-F238E27FC236}">
                <a16:creationId xmlns:a16="http://schemas.microsoft.com/office/drawing/2014/main" id="{40F52A45-3C67-4804-AA87-8EF07BF4FFE1}"/>
              </a:ext>
            </a:extLst>
          </p:cNvPr>
          <p:cNvSpPr/>
          <p:nvPr/>
        </p:nvSpPr>
        <p:spPr>
          <a:xfrm>
            <a:off x="221447" y="1171114"/>
            <a:ext cx="2635446" cy="40557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11.</a:t>
            </a:r>
          </a:p>
        </p:txBody>
      </p:sp>
      <p:sp>
        <p:nvSpPr>
          <p:cNvPr id="198" name="Rounded Rectangle 9">
            <a:extLst>
              <a:ext uri="{FF2B5EF4-FFF2-40B4-BE49-F238E27FC236}">
                <a16:creationId xmlns:a16="http://schemas.microsoft.com/office/drawing/2014/main" id="{B1055704-FFF9-4151-BC9B-CB1408D5E2CF}"/>
              </a:ext>
            </a:extLst>
          </p:cNvPr>
          <p:cNvSpPr/>
          <p:nvPr/>
        </p:nvSpPr>
        <p:spPr>
          <a:xfrm>
            <a:off x="204742" y="570117"/>
            <a:ext cx="2896361" cy="40557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12.</a:t>
            </a:r>
          </a:p>
        </p:txBody>
      </p:sp>
      <p:cxnSp>
        <p:nvCxnSpPr>
          <p:cNvPr id="199" name="Curved Connector 15">
            <a:extLst>
              <a:ext uri="{FF2B5EF4-FFF2-40B4-BE49-F238E27FC236}">
                <a16:creationId xmlns:a16="http://schemas.microsoft.com/office/drawing/2014/main" id="{E94633FC-57F6-4634-AD0A-83429DE86A33}"/>
              </a:ext>
            </a:extLst>
          </p:cNvPr>
          <p:cNvCxnSpPr>
            <a:cxnSpLocks/>
            <a:stCxn id="175" idx="0"/>
            <a:endCxn id="196" idx="3"/>
          </p:cNvCxnSpPr>
          <p:nvPr/>
        </p:nvCxnSpPr>
        <p:spPr>
          <a:xfrm rot="16200000" flipV="1">
            <a:off x="2896972" y="1639835"/>
            <a:ext cx="462558" cy="1017640"/>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2" name="Curved Connector 15">
            <a:extLst>
              <a:ext uri="{FF2B5EF4-FFF2-40B4-BE49-F238E27FC236}">
                <a16:creationId xmlns:a16="http://schemas.microsoft.com/office/drawing/2014/main" id="{51834CB6-9221-41A3-A518-D197212DDB2D}"/>
              </a:ext>
            </a:extLst>
          </p:cNvPr>
          <p:cNvCxnSpPr>
            <a:cxnSpLocks/>
            <a:stCxn id="175" idx="0"/>
            <a:endCxn id="197" idx="3"/>
          </p:cNvCxnSpPr>
          <p:nvPr/>
        </p:nvCxnSpPr>
        <p:spPr>
          <a:xfrm rot="16200000" flipV="1">
            <a:off x="2743965" y="1486828"/>
            <a:ext cx="1006034" cy="780178"/>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5" name="Curved Connector 15">
            <a:extLst>
              <a:ext uri="{FF2B5EF4-FFF2-40B4-BE49-F238E27FC236}">
                <a16:creationId xmlns:a16="http://schemas.microsoft.com/office/drawing/2014/main" id="{E830C0D6-A4F5-4D1A-8FB7-3DC8BBBAC0D5}"/>
              </a:ext>
            </a:extLst>
          </p:cNvPr>
          <p:cNvCxnSpPr>
            <a:cxnSpLocks/>
            <a:stCxn id="175" idx="0"/>
            <a:endCxn id="198" idx="3"/>
          </p:cNvCxnSpPr>
          <p:nvPr/>
        </p:nvCxnSpPr>
        <p:spPr>
          <a:xfrm rot="16200000" flipV="1">
            <a:off x="2565572" y="1308435"/>
            <a:ext cx="1607031" cy="535968"/>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67C779B4-2F4E-4094-BCB7-75A330A2A874}"/>
              </a:ext>
            </a:extLst>
          </p:cNvPr>
          <p:cNvSpPr txBox="1"/>
          <p:nvPr/>
        </p:nvSpPr>
        <p:spPr>
          <a:xfrm>
            <a:off x="3529004" y="288599"/>
            <a:ext cx="2213074" cy="892552"/>
          </a:xfrm>
          <a:prstGeom prst="rect">
            <a:avLst/>
          </a:prstGeom>
          <a:noFill/>
        </p:spPr>
        <p:txBody>
          <a:bodyPr wrap="square" rtlCol="0">
            <a:spAutoFit/>
          </a:bodyPr>
          <a:lstStyle/>
          <a:p>
            <a:pPr algn="ctr"/>
            <a:r>
              <a:rPr lang="en-US" sz="2800" dirty="0">
                <a:solidFill>
                  <a:schemeClr val="accent5">
                    <a:lumMod val="75000"/>
                  </a:schemeClr>
                </a:solidFill>
              </a:rPr>
              <a:t>Mind Map</a:t>
            </a:r>
          </a:p>
          <a:p>
            <a:pPr algn="ctr"/>
            <a:r>
              <a:rPr lang="en-US" sz="2400" dirty="0">
                <a:solidFill>
                  <a:schemeClr val="accent5">
                    <a:lumMod val="75000"/>
                  </a:schemeClr>
                </a:solidFill>
              </a:rPr>
              <a:t>For Heart Goals</a:t>
            </a:r>
          </a:p>
        </p:txBody>
      </p:sp>
      <p:sp>
        <p:nvSpPr>
          <p:cNvPr id="48" name="Rounded Rectangle 9">
            <a:extLst>
              <a:ext uri="{FF2B5EF4-FFF2-40B4-BE49-F238E27FC236}">
                <a16:creationId xmlns:a16="http://schemas.microsoft.com/office/drawing/2014/main" id="{5703D557-A20C-413A-9CF5-28FBAE63225B}"/>
              </a:ext>
            </a:extLst>
          </p:cNvPr>
          <p:cNvSpPr/>
          <p:nvPr/>
        </p:nvSpPr>
        <p:spPr>
          <a:xfrm>
            <a:off x="6875441" y="3048470"/>
            <a:ext cx="2097741" cy="7610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Connected in </a:t>
            </a:r>
            <a:r>
              <a:rPr lang="en-US" sz="1400" dirty="0" err="1">
                <a:solidFill>
                  <a:schemeClr val="tx1"/>
                </a:solidFill>
              </a:rPr>
              <a:t>Mtn</a:t>
            </a:r>
            <a:r>
              <a:rPr lang="en-US" sz="1400" dirty="0">
                <a:solidFill>
                  <a:schemeClr val="tx1"/>
                </a:solidFill>
              </a:rPr>
              <a:t>? </a:t>
            </a:r>
          </a:p>
          <a:p>
            <a:pPr algn="ctr"/>
            <a:r>
              <a:rPr lang="en-US" sz="1400" dirty="0">
                <a:solidFill>
                  <a:schemeClr val="tx1"/>
                </a:solidFill>
              </a:rPr>
              <a:t>Where do ministry and vocation come together?</a:t>
            </a:r>
          </a:p>
        </p:txBody>
      </p:sp>
      <p:cxnSp>
        <p:nvCxnSpPr>
          <p:cNvPr id="49" name="Curved Connector 15">
            <a:extLst>
              <a:ext uri="{FF2B5EF4-FFF2-40B4-BE49-F238E27FC236}">
                <a16:creationId xmlns:a16="http://schemas.microsoft.com/office/drawing/2014/main" id="{8211D3CB-5DE2-4E11-BFA9-FD5C82D5EDD2}"/>
              </a:ext>
            </a:extLst>
          </p:cNvPr>
          <p:cNvCxnSpPr>
            <a:cxnSpLocks/>
            <a:stCxn id="10" idx="3"/>
            <a:endCxn id="48" idx="2"/>
          </p:cNvCxnSpPr>
          <p:nvPr/>
        </p:nvCxnSpPr>
        <p:spPr>
          <a:xfrm flipV="1">
            <a:off x="6687186" y="3809527"/>
            <a:ext cx="1237126" cy="415964"/>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52" name="Curved Connector 15">
            <a:extLst>
              <a:ext uri="{FF2B5EF4-FFF2-40B4-BE49-F238E27FC236}">
                <a16:creationId xmlns:a16="http://schemas.microsoft.com/office/drawing/2014/main" id="{D2A91775-A6F9-49E0-8395-B832ADC44D46}"/>
              </a:ext>
            </a:extLst>
          </p:cNvPr>
          <p:cNvCxnSpPr>
            <a:cxnSpLocks/>
            <a:stCxn id="6" idx="3"/>
            <a:endCxn id="48" idx="0"/>
          </p:cNvCxnSpPr>
          <p:nvPr/>
        </p:nvCxnSpPr>
        <p:spPr>
          <a:xfrm>
            <a:off x="6693757" y="2704864"/>
            <a:ext cx="1230555" cy="343606"/>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04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down)">
                                      <p:cBhvr>
                                        <p:cTn id="25" dur="500"/>
                                        <p:tgtEl>
                                          <p:spTgt spid="3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down)">
                                      <p:cBhvr>
                                        <p:cTn id="28" dur="500"/>
                                        <p:tgtEl>
                                          <p:spTgt spid="35"/>
                                        </p:tgtEl>
                                      </p:cBhvr>
                                    </p:animEffect>
                                  </p:childTnLst>
                                </p:cTn>
                              </p:par>
                              <p:par>
                                <p:cTn id="29" presetID="10"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9"/>
                                        </p:tgtEl>
                                        <p:attrNameLst>
                                          <p:attrName>style.visibility</p:attrName>
                                        </p:attrNameLst>
                                      </p:cBhvr>
                                      <p:to>
                                        <p:strVal val="visible"/>
                                      </p:to>
                                    </p:set>
                                    <p:animEffect transition="in" filter="wipe(down)">
                                      <p:cBhvr>
                                        <p:cTn id="40" dur="500"/>
                                        <p:tgtEl>
                                          <p:spTgt spid="6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down)">
                                      <p:cBhvr>
                                        <p:cTn id="43" dur="500"/>
                                        <p:tgtEl>
                                          <p:spTgt spid="7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wipe(down)">
                                      <p:cBhvr>
                                        <p:cTn id="46" dur="500"/>
                                        <p:tgtEl>
                                          <p:spTgt spid="71"/>
                                        </p:tgtEl>
                                      </p:cBhvr>
                                    </p:animEffect>
                                  </p:childTnLst>
                                </p:cTn>
                              </p:par>
                              <p:par>
                                <p:cTn id="47" presetID="10"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fade">
                                      <p:cBhvr>
                                        <p:cTn id="49" dur="500"/>
                                        <p:tgtEl>
                                          <p:spTgt spid="72"/>
                                        </p:tgtEl>
                                      </p:cBhvr>
                                    </p:animEffect>
                                  </p:childTnLst>
                                </p:cTn>
                              </p:par>
                              <p:par>
                                <p:cTn id="50" presetID="10" presetClass="entr" presetSubtype="0" fill="hold"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500"/>
                                        <p:tgtEl>
                                          <p:spTgt spid="75"/>
                                        </p:tgtEl>
                                      </p:cBhvr>
                                    </p:animEffect>
                                  </p:childTnLst>
                                </p:cTn>
                              </p:par>
                              <p:par>
                                <p:cTn id="53" presetID="10"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500"/>
                                        <p:tgtEl>
                                          <p:spTgt spid="7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wipe(down)">
                                      <p:cBhvr>
                                        <p:cTn id="58" dur="500"/>
                                        <p:tgtEl>
                                          <p:spTgt spid="8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animEffect transition="in" filter="wipe(down)">
                                      <p:cBhvr>
                                        <p:cTn id="61" dur="500"/>
                                        <p:tgtEl>
                                          <p:spTgt spid="8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animEffect transition="in" filter="wipe(down)">
                                      <p:cBhvr>
                                        <p:cTn id="64" dur="500"/>
                                        <p:tgtEl>
                                          <p:spTgt spid="8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down)">
                                      <p:cBhvr>
                                        <p:cTn id="67" dur="500"/>
                                        <p:tgtEl>
                                          <p:spTgt spid="86"/>
                                        </p:tgtEl>
                                      </p:cBhvr>
                                    </p:animEffect>
                                  </p:childTnLst>
                                </p:cTn>
                              </p:par>
                              <p:par>
                                <p:cTn id="68" presetID="10" presetClass="entr" presetSubtype="0" fill="hold" nodeType="with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fade">
                                      <p:cBhvr>
                                        <p:cTn id="70" dur="500"/>
                                        <p:tgtEl>
                                          <p:spTgt spid="87"/>
                                        </p:tgtEl>
                                      </p:cBhvr>
                                    </p:animEffect>
                                  </p:childTnLst>
                                </p:cTn>
                              </p:par>
                              <p:par>
                                <p:cTn id="71" presetID="10"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500"/>
                                        <p:tgtEl>
                                          <p:spTgt spid="90"/>
                                        </p:tgtEl>
                                      </p:cBhvr>
                                    </p:animEffect>
                                  </p:childTnLst>
                                </p:cTn>
                              </p:par>
                              <p:par>
                                <p:cTn id="74" presetID="10" presetClass="entr" presetSubtype="0" fill="hold" nodeType="withEffect">
                                  <p:stCondLst>
                                    <p:cond delay="0"/>
                                  </p:stCondLst>
                                  <p:childTnLst>
                                    <p:set>
                                      <p:cBhvr>
                                        <p:cTn id="75" dur="1" fill="hold">
                                          <p:stCondLst>
                                            <p:cond delay="0"/>
                                          </p:stCondLst>
                                        </p:cTn>
                                        <p:tgtEl>
                                          <p:spTgt spid="93"/>
                                        </p:tgtEl>
                                        <p:attrNameLst>
                                          <p:attrName>style.visibility</p:attrName>
                                        </p:attrNameLst>
                                      </p:cBhvr>
                                      <p:to>
                                        <p:strVal val="visible"/>
                                      </p:to>
                                    </p:set>
                                    <p:animEffect transition="in" filter="fade">
                                      <p:cBhvr>
                                        <p:cTn id="76" dur="500"/>
                                        <p:tgtEl>
                                          <p:spTgt spid="93"/>
                                        </p:tgtEl>
                                      </p:cBhvr>
                                    </p:animEffect>
                                  </p:childTnLst>
                                </p:cTn>
                              </p:par>
                              <p:par>
                                <p:cTn id="77" presetID="10" presetClass="entr" presetSubtype="0" fill="hold" nodeType="withEffect">
                                  <p:stCondLst>
                                    <p:cond delay="0"/>
                                  </p:stCondLst>
                                  <p:childTnLst>
                                    <p:set>
                                      <p:cBhvr>
                                        <p:cTn id="78" dur="1" fill="hold">
                                          <p:stCondLst>
                                            <p:cond delay="0"/>
                                          </p:stCondLst>
                                        </p:cTn>
                                        <p:tgtEl>
                                          <p:spTgt spid="170"/>
                                        </p:tgtEl>
                                        <p:attrNameLst>
                                          <p:attrName>style.visibility</p:attrName>
                                        </p:attrNameLst>
                                      </p:cBhvr>
                                      <p:to>
                                        <p:strVal val="visible"/>
                                      </p:to>
                                    </p:set>
                                    <p:animEffect transition="in" filter="fade">
                                      <p:cBhvr>
                                        <p:cTn id="79" dur="500"/>
                                        <p:tgtEl>
                                          <p:spTgt spid="17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75"/>
                                        </p:tgtEl>
                                        <p:attrNameLst>
                                          <p:attrName>style.visibility</p:attrName>
                                        </p:attrNameLst>
                                      </p:cBhvr>
                                      <p:to>
                                        <p:strVal val="visible"/>
                                      </p:to>
                                    </p:set>
                                    <p:animEffect transition="in" filter="wipe(down)">
                                      <p:cBhvr>
                                        <p:cTn id="82" dur="500"/>
                                        <p:tgtEl>
                                          <p:spTgt spid="175"/>
                                        </p:tgtEl>
                                      </p:cBhvr>
                                    </p:animEffect>
                                  </p:childTnLst>
                                </p:cTn>
                              </p:par>
                              <p:par>
                                <p:cTn id="83" presetID="10" presetClass="entr" presetSubtype="0" fill="hold" nodeType="withEffect">
                                  <p:stCondLst>
                                    <p:cond delay="0"/>
                                  </p:stCondLst>
                                  <p:childTnLst>
                                    <p:set>
                                      <p:cBhvr>
                                        <p:cTn id="84" dur="1" fill="hold">
                                          <p:stCondLst>
                                            <p:cond delay="0"/>
                                          </p:stCondLst>
                                        </p:cTn>
                                        <p:tgtEl>
                                          <p:spTgt spid="189"/>
                                        </p:tgtEl>
                                        <p:attrNameLst>
                                          <p:attrName>style.visibility</p:attrName>
                                        </p:attrNameLst>
                                      </p:cBhvr>
                                      <p:to>
                                        <p:strVal val="visible"/>
                                      </p:to>
                                    </p:set>
                                    <p:animEffect transition="in" filter="fade">
                                      <p:cBhvr>
                                        <p:cTn id="85" dur="500"/>
                                        <p:tgtEl>
                                          <p:spTgt spid="18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196"/>
                                        </p:tgtEl>
                                        <p:attrNameLst>
                                          <p:attrName>style.visibility</p:attrName>
                                        </p:attrNameLst>
                                      </p:cBhvr>
                                      <p:to>
                                        <p:strVal val="visible"/>
                                      </p:to>
                                    </p:set>
                                    <p:animEffect transition="in" filter="wipe(down)">
                                      <p:cBhvr>
                                        <p:cTn id="88" dur="500"/>
                                        <p:tgtEl>
                                          <p:spTgt spid="19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97"/>
                                        </p:tgtEl>
                                        <p:attrNameLst>
                                          <p:attrName>style.visibility</p:attrName>
                                        </p:attrNameLst>
                                      </p:cBhvr>
                                      <p:to>
                                        <p:strVal val="visible"/>
                                      </p:to>
                                    </p:set>
                                    <p:animEffect transition="in" filter="wipe(down)">
                                      <p:cBhvr>
                                        <p:cTn id="91" dur="500"/>
                                        <p:tgtEl>
                                          <p:spTgt spid="197"/>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198"/>
                                        </p:tgtEl>
                                        <p:attrNameLst>
                                          <p:attrName>style.visibility</p:attrName>
                                        </p:attrNameLst>
                                      </p:cBhvr>
                                      <p:to>
                                        <p:strVal val="visible"/>
                                      </p:to>
                                    </p:set>
                                    <p:animEffect transition="in" filter="wipe(down)">
                                      <p:cBhvr>
                                        <p:cTn id="94" dur="500"/>
                                        <p:tgtEl>
                                          <p:spTgt spid="198"/>
                                        </p:tgtEl>
                                      </p:cBhvr>
                                    </p:animEffect>
                                  </p:childTnLst>
                                </p:cTn>
                              </p:par>
                              <p:par>
                                <p:cTn id="95" presetID="10" presetClass="entr" presetSubtype="0" fill="hold" nodeType="withEffect">
                                  <p:stCondLst>
                                    <p:cond delay="0"/>
                                  </p:stCondLst>
                                  <p:childTnLst>
                                    <p:set>
                                      <p:cBhvr>
                                        <p:cTn id="96" dur="1" fill="hold">
                                          <p:stCondLst>
                                            <p:cond delay="0"/>
                                          </p:stCondLst>
                                        </p:cTn>
                                        <p:tgtEl>
                                          <p:spTgt spid="199"/>
                                        </p:tgtEl>
                                        <p:attrNameLst>
                                          <p:attrName>style.visibility</p:attrName>
                                        </p:attrNameLst>
                                      </p:cBhvr>
                                      <p:to>
                                        <p:strVal val="visible"/>
                                      </p:to>
                                    </p:set>
                                    <p:animEffect transition="in" filter="fade">
                                      <p:cBhvr>
                                        <p:cTn id="97" dur="500"/>
                                        <p:tgtEl>
                                          <p:spTgt spid="199"/>
                                        </p:tgtEl>
                                      </p:cBhvr>
                                    </p:animEffect>
                                  </p:childTnLst>
                                </p:cTn>
                              </p:par>
                              <p:par>
                                <p:cTn id="98" presetID="10" presetClass="entr" presetSubtype="0" fill="hold" nodeType="withEffect">
                                  <p:stCondLst>
                                    <p:cond delay="0"/>
                                  </p:stCondLst>
                                  <p:childTnLst>
                                    <p:set>
                                      <p:cBhvr>
                                        <p:cTn id="99" dur="1" fill="hold">
                                          <p:stCondLst>
                                            <p:cond delay="0"/>
                                          </p:stCondLst>
                                        </p:cTn>
                                        <p:tgtEl>
                                          <p:spTgt spid="202"/>
                                        </p:tgtEl>
                                        <p:attrNameLst>
                                          <p:attrName>style.visibility</p:attrName>
                                        </p:attrNameLst>
                                      </p:cBhvr>
                                      <p:to>
                                        <p:strVal val="visible"/>
                                      </p:to>
                                    </p:set>
                                    <p:animEffect transition="in" filter="fade">
                                      <p:cBhvr>
                                        <p:cTn id="100" dur="500"/>
                                        <p:tgtEl>
                                          <p:spTgt spid="202"/>
                                        </p:tgtEl>
                                      </p:cBhvr>
                                    </p:animEffect>
                                  </p:childTnLst>
                                </p:cTn>
                              </p:par>
                              <p:par>
                                <p:cTn id="101" presetID="10" presetClass="entr" presetSubtype="0" fill="hold" nodeType="withEffect">
                                  <p:stCondLst>
                                    <p:cond delay="0"/>
                                  </p:stCondLst>
                                  <p:childTnLst>
                                    <p:set>
                                      <p:cBhvr>
                                        <p:cTn id="102" dur="1" fill="hold">
                                          <p:stCondLst>
                                            <p:cond delay="0"/>
                                          </p:stCondLst>
                                        </p:cTn>
                                        <p:tgtEl>
                                          <p:spTgt spid="205"/>
                                        </p:tgtEl>
                                        <p:attrNameLst>
                                          <p:attrName>style.visibility</p:attrName>
                                        </p:attrNameLst>
                                      </p:cBhvr>
                                      <p:to>
                                        <p:strVal val="visible"/>
                                      </p:to>
                                    </p:set>
                                    <p:animEffect transition="in" filter="fade">
                                      <p:cBhvr>
                                        <p:cTn id="103" dur="500"/>
                                        <p:tgtEl>
                                          <p:spTgt spid="205"/>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wipe(down)">
                                      <p:cBhvr>
                                        <p:cTn id="106" dur="500"/>
                                        <p:tgtEl>
                                          <p:spTgt spid="48"/>
                                        </p:tgtEl>
                                      </p:cBhvr>
                                    </p:animEffect>
                                  </p:childTnLst>
                                </p:cTn>
                              </p:par>
                              <p:par>
                                <p:cTn id="107" presetID="10" presetClass="entr" presetSubtype="0" fill="hold" nodeType="with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fade">
                                      <p:cBhvr>
                                        <p:cTn id="109" dur="500"/>
                                        <p:tgtEl>
                                          <p:spTgt spid="49"/>
                                        </p:tgtEl>
                                      </p:cBhvr>
                                    </p:animEffect>
                                  </p:childTnLst>
                                </p:cTn>
                              </p:par>
                              <p:par>
                                <p:cTn id="110" presetID="10" presetClass="entr" presetSubtype="0" fill="hold"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33" grpId="0" animBg="1"/>
      <p:bldP spid="34" grpId="0" animBg="1"/>
      <p:bldP spid="35" grpId="0" animBg="1"/>
      <p:bldP spid="69" grpId="0" animBg="1"/>
      <p:bldP spid="70" grpId="0" animBg="1"/>
      <p:bldP spid="71" grpId="0" animBg="1"/>
      <p:bldP spid="83" grpId="0" animBg="1"/>
      <p:bldP spid="84" grpId="0" animBg="1"/>
      <p:bldP spid="85" grpId="0" animBg="1"/>
      <p:bldP spid="86" grpId="0" animBg="1"/>
      <p:bldP spid="175" grpId="0" animBg="1"/>
      <p:bldP spid="196" grpId="0" animBg="1"/>
      <p:bldP spid="197" grpId="0" animBg="1"/>
      <p:bldP spid="198"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897C02-2EC4-46A5-AA89-2EEF975EC555}"/>
              </a:ext>
            </a:extLst>
          </p:cNvPr>
          <p:cNvSpPr>
            <a:spLocks noGrp="1"/>
          </p:cNvSpPr>
          <p:nvPr>
            <p:ph type="sldNum" sz="quarter" idx="12"/>
          </p:nvPr>
        </p:nvSpPr>
        <p:spPr/>
        <p:txBody>
          <a:bodyPr/>
          <a:lstStyle/>
          <a:p>
            <a:fld id="{971DC445-1373-4893-B06F-2C3F20F2E379}" type="slidenum">
              <a:rPr lang="en-US" smtClean="0"/>
              <a:t>5</a:t>
            </a:fld>
            <a:endParaRPr lang="en-US"/>
          </a:p>
        </p:txBody>
      </p:sp>
      <p:graphicFrame>
        <p:nvGraphicFramePr>
          <p:cNvPr id="5" name="Table 4">
            <a:extLst>
              <a:ext uri="{FF2B5EF4-FFF2-40B4-BE49-F238E27FC236}">
                <a16:creationId xmlns:a16="http://schemas.microsoft.com/office/drawing/2014/main" id="{A467C118-9B3F-4854-94B0-8ADE92CEEF0E}"/>
              </a:ext>
            </a:extLst>
          </p:cNvPr>
          <p:cNvGraphicFramePr>
            <a:graphicFrameLocks noGrp="1"/>
          </p:cNvGraphicFramePr>
          <p:nvPr>
            <p:extLst>
              <p:ext uri="{D42A27DB-BD31-4B8C-83A1-F6EECF244321}">
                <p14:modId xmlns:p14="http://schemas.microsoft.com/office/powerpoint/2010/main" val="939333149"/>
              </p:ext>
            </p:extLst>
          </p:nvPr>
        </p:nvGraphicFramePr>
        <p:xfrm>
          <a:off x="1" y="0"/>
          <a:ext cx="9108488" cy="6741780"/>
        </p:xfrm>
        <a:graphic>
          <a:graphicData uri="http://schemas.openxmlformats.org/drawingml/2006/table">
            <a:tbl>
              <a:tblPr firstRow="1" firstCol="1" bandRow="1"/>
              <a:tblGrid>
                <a:gridCol w="2788413">
                  <a:extLst>
                    <a:ext uri="{9D8B030D-6E8A-4147-A177-3AD203B41FA5}">
                      <a16:colId xmlns:a16="http://schemas.microsoft.com/office/drawing/2014/main" val="3902908757"/>
                    </a:ext>
                  </a:extLst>
                </a:gridCol>
                <a:gridCol w="3019463">
                  <a:extLst>
                    <a:ext uri="{9D8B030D-6E8A-4147-A177-3AD203B41FA5}">
                      <a16:colId xmlns:a16="http://schemas.microsoft.com/office/drawing/2014/main" val="2701487553"/>
                    </a:ext>
                  </a:extLst>
                </a:gridCol>
                <a:gridCol w="3300612">
                  <a:extLst>
                    <a:ext uri="{9D8B030D-6E8A-4147-A177-3AD203B41FA5}">
                      <a16:colId xmlns:a16="http://schemas.microsoft.com/office/drawing/2014/main" val="1342112699"/>
                    </a:ext>
                  </a:extLst>
                </a:gridCol>
              </a:tblGrid>
              <a:tr h="532660">
                <a:tc>
                  <a:txBody>
                    <a:bodyPr/>
                    <a:lstStyle/>
                    <a:p>
                      <a:pPr marL="0" marR="0" algn="ctr">
                        <a:lnSpc>
                          <a:spcPct val="107000"/>
                        </a:lnSpc>
                        <a:spcBef>
                          <a:spcPts val="0"/>
                        </a:spcBef>
                        <a:spcAft>
                          <a:spcPts val="0"/>
                        </a:spcAft>
                      </a:pPr>
                      <a:r>
                        <a:rPr lang="en-US"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Goals – where will I be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(Looking back from future)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“Why” + (how it will feel?)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“Vision” - what does it look like?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What’s the Next Step?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7685177"/>
                  </a:ext>
                </a:extLst>
              </a:tr>
              <a:tr h="532438">
                <a:tc>
                  <a:txBody>
                    <a:bodyPr/>
                    <a:lstStyle/>
                    <a:p>
                      <a:pPr marL="0" marR="0" lvl="0" indent="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954539"/>
                  </a:ext>
                </a:extLst>
              </a:tr>
              <a:tr h="532438">
                <a:tc>
                  <a:txBody>
                    <a:bodyPr/>
                    <a:lstStyle/>
                    <a:p>
                      <a:pPr marL="0" marR="0" lvl="0" indent="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116691"/>
                  </a:ext>
                </a:extLst>
              </a:tr>
              <a:tr h="532438">
                <a:tc>
                  <a:txBody>
                    <a:bodyPr/>
                    <a:lstStyle/>
                    <a:p>
                      <a:pPr marL="0" marR="0" lvl="0" indent="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204201"/>
                  </a:ext>
                </a:extLst>
              </a:tr>
              <a:tr h="532438">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990336"/>
                  </a:ext>
                </a:extLst>
              </a:tr>
              <a:tr h="532438">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0224250"/>
                  </a:ext>
                </a:extLst>
              </a:tr>
              <a:tr h="532438">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3119"/>
                  </a:ext>
                </a:extLst>
              </a:tr>
              <a:tr h="532438">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22860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7589452"/>
                  </a:ext>
                </a:extLst>
              </a:tr>
              <a:tr h="532438">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440016"/>
                  </a:ext>
                </a:extLst>
              </a:tr>
              <a:tr h="532438">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7585394"/>
                  </a:ext>
                </a:extLst>
              </a:tr>
              <a:tr h="532438">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6835423"/>
                  </a:ext>
                </a:extLst>
              </a:tr>
              <a:tr h="352302">
                <a:tc>
                  <a:txBody>
                    <a:bodyPr/>
                    <a:lstStyle/>
                    <a:p>
                      <a:pPr marL="0" marR="0" lvl="0" indent="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758444"/>
                  </a:ext>
                </a:extLst>
              </a:tr>
              <a:tr h="532438">
                <a:tc>
                  <a:txBody>
                    <a:bodyPr/>
                    <a:lstStyle/>
                    <a:p>
                      <a:pPr marL="0" marR="0" lvl="0" indent="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buFontTx/>
                        <a:buNone/>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44583" marR="44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7142053"/>
                  </a:ext>
                </a:extLst>
              </a:tr>
            </a:tbl>
          </a:graphicData>
        </a:graphic>
      </p:graphicFrame>
    </p:spTree>
    <p:extLst>
      <p:ext uri="{BB962C8B-B14F-4D97-AF65-F5344CB8AC3E}">
        <p14:creationId xmlns:p14="http://schemas.microsoft.com/office/powerpoint/2010/main" val="3924990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601B51-B23D-43D8-9301-D3DF06212073}"/>
              </a:ext>
            </a:extLst>
          </p:cNvPr>
          <p:cNvSpPr>
            <a:spLocks noGrp="1"/>
          </p:cNvSpPr>
          <p:nvPr>
            <p:ph type="sldNum" sz="quarter" idx="12"/>
          </p:nvPr>
        </p:nvSpPr>
        <p:spPr/>
        <p:txBody>
          <a:bodyPr/>
          <a:lstStyle/>
          <a:p>
            <a:fld id="{971DC445-1373-4893-B06F-2C3F20F2E379}" type="slidenum">
              <a:rPr lang="en-US" smtClean="0"/>
              <a:t>6</a:t>
            </a:fld>
            <a:endParaRPr lang="en-US"/>
          </a:p>
        </p:txBody>
      </p:sp>
      <p:sp>
        <p:nvSpPr>
          <p:cNvPr id="5" name="TextBox 4">
            <a:extLst>
              <a:ext uri="{FF2B5EF4-FFF2-40B4-BE49-F238E27FC236}">
                <a16:creationId xmlns:a16="http://schemas.microsoft.com/office/drawing/2014/main" id="{203A474D-7970-4625-A208-31717A4E22E1}"/>
              </a:ext>
            </a:extLst>
          </p:cNvPr>
          <p:cNvSpPr txBox="1"/>
          <p:nvPr/>
        </p:nvSpPr>
        <p:spPr>
          <a:xfrm>
            <a:off x="604202" y="520570"/>
            <a:ext cx="8010806" cy="4832092"/>
          </a:xfrm>
          <a:prstGeom prst="rect">
            <a:avLst/>
          </a:prstGeom>
          <a:noFill/>
        </p:spPr>
        <p:txBody>
          <a:bodyPr wrap="square" rtlCol="0">
            <a:spAutoFit/>
          </a:bodyPr>
          <a:lstStyle/>
          <a:p>
            <a:pPr algn="ctr"/>
            <a:r>
              <a:rPr lang="en-US" sz="2800" dirty="0">
                <a:solidFill>
                  <a:schemeClr val="accent1">
                    <a:lumMod val="75000"/>
                  </a:schemeClr>
                </a:solidFill>
              </a:rPr>
              <a:t>Examples</a:t>
            </a:r>
          </a:p>
          <a:p>
            <a:pPr algn="ctr"/>
            <a:r>
              <a:rPr lang="en-US" sz="2800" dirty="0">
                <a:solidFill>
                  <a:schemeClr val="accent1">
                    <a:lumMod val="75000"/>
                  </a:schemeClr>
                </a:solidFill>
              </a:rPr>
              <a:t>John’s why</a:t>
            </a:r>
          </a:p>
          <a:p>
            <a:endParaRPr lang="en-US" dirty="0"/>
          </a:p>
          <a:p>
            <a:pPr>
              <a:spcBef>
                <a:spcPts val="600"/>
              </a:spcBef>
              <a:spcAft>
                <a:spcPts val="600"/>
              </a:spcAft>
            </a:pPr>
            <a:r>
              <a:rPr lang="en-US" b="1" dirty="0">
                <a:solidFill>
                  <a:schemeClr val="accent1">
                    <a:lumMod val="75000"/>
                  </a:schemeClr>
                </a:solidFill>
              </a:rPr>
              <a:t>Purpose Statement</a:t>
            </a:r>
            <a:r>
              <a:rPr lang="en-US" dirty="0"/>
              <a:t>: Intentional Reformation of Nations</a:t>
            </a:r>
          </a:p>
          <a:p>
            <a:pPr lvl="1">
              <a:spcBef>
                <a:spcPts val="600"/>
              </a:spcBef>
              <a:spcAft>
                <a:spcPts val="600"/>
              </a:spcAft>
            </a:pPr>
            <a:r>
              <a:rPr lang="en-US" b="1" dirty="0">
                <a:solidFill>
                  <a:schemeClr val="accent1">
                    <a:lumMod val="75000"/>
                  </a:schemeClr>
                </a:solidFill>
              </a:rPr>
              <a:t>To</a:t>
            </a:r>
            <a:r>
              <a:rPr lang="en-US" b="1" dirty="0"/>
              <a:t> </a:t>
            </a:r>
            <a:r>
              <a:rPr lang="en-US" dirty="0"/>
              <a:t>guide people, businesses, and nations to intentionally connect their life purpose with the desires God wrote in their own hearts,</a:t>
            </a:r>
          </a:p>
          <a:p>
            <a:pPr lvl="1">
              <a:spcBef>
                <a:spcPts val="600"/>
              </a:spcBef>
              <a:spcAft>
                <a:spcPts val="600"/>
              </a:spcAft>
            </a:pPr>
            <a:r>
              <a:rPr lang="en-US" b="1" dirty="0">
                <a:solidFill>
                  <a:schemeClr val="accent1">
                    <a:lumMod val="75000"/>
                  </a:schemeClr>
                </a:solidFill>
              </a:rPr>
              <a:t>So that </a:t>
            </a:r>
            <a:r>
              <a:rPr lang="en-US" dirty="0"/>
              <a:t>as “sons”  they </a:t>
            </a:r>
            <a:r>
              <a:rPr lang="en-US" i="1" dirty="0"/>
              <a:t>see</a:t>
            </a:r>
            <a:r>
              <a:rPr lang="en-US" dirty="0"/>
              <a:t> what the Father is doing, experience tribe, prosper in God’s favor, and make their unique contribution to a viral reformation that </a:t>
            </a:r>
            <a:r>
              <a:rPr lang="en-US" i="1" dirty="0"/>
              <a:t>blesses people and nations.</a:t>
            </a:r>
            <a:endParaRPr lang="en-US" dirty="0"/>
          </a:p>
          <a:p>
            <a:pPr lvl="1"/>
            <a:r>
              <a:rPr lang="en-US" dirty="0"/>
              <a:t>.</a:t>
            </a:r>
          </a:p>
          <a:p>
            <a:pPr lvl="1"/>
            <a:endParaRPr lang="en-US" dirty="0"/>
          </a:p>
          <a:p>
            <a:pPr algn="ctr"/>
            <a:r>
              <a:rPr lang="en-US" sz="2400" dirty="0">
                <a:solidFill>
                  <a:schemeClr val="accent1">
                    <a:lumMod val="75000"/>
                  </a:schemeClr>
                </a:solidFill>
              </a:rPr>
              <a:t>What it Feels Like</a:t>
            </a:r>
          </a:p>
          <a:p>
            <a:pPr lvl="1"/>
            <a:endParaRPr lang="en-US" dirty="0"/>
          </a:p>
          <a:p>
            <a:pPr algn="ctr"/>
            <a:r>
              <a:rPr lang="en-US" dirty="0"/>
              <a:t>Be yourself, have fun, make money, love people, do exploits</a:t>
            </a:r>
          </a:p>
        </p:txBody>
      </p:sp>
    </p:spTree>
    <p:extLst>
      <p:ext uri="{BB962C8B-B14F-4D97-AF65-F5344CB8AC3E}">
        <p14:creationId xmlns:p14="http://schemas.microsoft.com/office/powerpoint/2010/main" val="2904657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167647" y="3001298"/>
            <a:ext cx="234267" cy="163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9">
            <a:extLst>
              <a:ext uri="{FF2B5EF4-FFF2-40B4-BE49-F238E27FC236}">
                <a16:creationId xmlns:a16="http://schemas.microsoft.com/office/drawing/2014/main" id="{BEB092E5-50DC-45BE-A826-4B4562806F04}"/>
              </a:ext>
            </a:extLst>
          </p:cNvPr>
          <p:cNvSpPr/>
          <p:nvPr/>
        </p:nvSpPr>
        <p:spPr>
          <a:xfrm>
            <a:off x="2975566" y="3561969"/>
            <a:ext cx="3177545" cy="413182"/>
          </a:xfrm>
          <a:prstGeom prst="roundRect">
            <a:avLst/>
          </a:prstGeom>
          <a:solidFill>
            <a:schemeClr val="accent1">
              <a:lumMod val="20000"/>
              <a:lumOff val="8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John’s Goals for 2020</a:t>
            </a:r>
            <a:endParaRPr lang="en-US" sz="800" dirty="0">
              <a:solidFill>
                <a:schemeClr val="tx1"/>
              </a:solidFill>
            </a:endParaRPr>
          </a:p>
        </p:txBody>
      </p:sp>
      <p:cxnSp>
        <p:nvCxnSpPr>
          <p:cNvPr id="7" name="Curved Connector 15">
            <a:extLst>
              <a:ext uri="{FF2B5EF4-FFF2-40B4-BE49-F238E27FC236}">
                <a16:creationId xmlns:a16="http://schemas.microsoft.com/office/drawing/2014/main" id="{93411E36-4A34-465F-A063-0D854B38E2C5}"/>
              </a:ext>
            </a:extLst>
          </p:cNvPr>
          <p:cNvCxnSpPr>
            <a:cxnSpLocks/>
            <a:stCxn id="5" idx="0"/>
            <a:endCxn id="6" idx="1"/>
          </p:cNvCxnSpPr>
          <p:nvPr/>
        </p:nvCxnSpPr>
        <p:spPr>
          <a:xfrm rot="5400000" flipH="1" flipV="1">
            <a:off x="4572510" y="3186360"/>
            <a:ext cx="367439" cy="383780"/>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 name="Curved Connector 15">
            <a:extLst>
              <a:ext uri="{FF2B5EF4-FFF2-40B4-BE49-F238E27FC236}">
                <a16:creationId xmlns:a16="http://schemas.microsoft.com/office/drawing/2014/main" id="{6B1C4666-7FAB-4840-852E-A64F2BD818FE}"/>
              </a:ext>
            </a:extLst>
          </p:cNvPr>
          <p:cNvCxnSpPr>
            <a:cxnSpLocks/>
            <a:stCxn id="5" idx="2"/>
            <a:endCxn id="10" idx="1"/>
          </p:cNvCxnSpPr>
          <p:nvPr/>
        </p:nvCxnSpPr>
        <p:spPr>
          <a:xfrm rot="16200000" flipH="1">
            <a:off x="4575209" y="3964281"/>
            <a:ext cx="362040" cy="383780"/>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13">
            <a:extLst>
              <a:ext uri="{FF2B5EF4-FFF2-40B4-BE49-F238E27FC236}">
                <a16:creationId xmlns:a16="http://schemas.microsoft.com/office/drawing/2014/main" id="{310694C5-2C94-40E0-8152-28542DD6AAA0}"/>
              </a:ext>
            </a:extLst>
          </p:cNvPr>
          <p:cNvSpPr/>
          <p:nvPr/>
        </p:nvSpPr>
        <p:spPr>
          <a:xfrm>
            <a:off x="5904438" y="512335"/>
            <a:ext cx="2926340" cy="36339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 JSG Consulting (Engineer)</a:t>
            </a:r>
          </a:p>
        </p:txBody>
      </p:sp>
      <p:sp>
        <p:nvSpPr>
          <p:cNvPr id="34" name="Rounded Rectangle 13">
            <a:extLst>
              <a:ext uri="{FF2B5EF4-FFF2-40B4-BE49-F238E27FC236}">
                <a16:creationId xmlns:a16="http://schemas.microsoft.com/office/drawing/2014/main" id="{8F6FB04A-3B1A-4A5D-8F57-6F3CCD49AEDB}"/>
              </a:ext>
            </a:extLst>
          </p:cNvPr>
          <p:cNvSpPr/>
          <p:nvPr/>
        </p:nvSpPr>
        <p:spPr>
          <a:xfrm>
            <a:off x="5994410" y="1021721"/>
            <a:ext cx="2836367" cy="3657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2. </a:t>
            </a:r>
            <a:r>
              <a:rPr lang="en-US" sz="1600" dirty="0">
                <a:solidFill>
                  <a:schemeClr val="tx1"/>
                </a:solidFill>
                <a:hlinkClick r:id="rId2"/>
              </a:rPr>
              <a:t>www.OnlineHeartPlan.com</a:t>
            </a:r>
            <a:r>
              <a:rPr lang="en-US" sz="1600" dirty="0">
                <a:solidFill>
                  <a:schemeClr val="tx1"/>
                </a:solidFill>
              </a:rPr>
              <a:t> </a:t>
            </a:r>
          </a:p>
        </p:txBody>
      </p:sp>
      <p:sp>
        <p:nvSpPr>
          <p:cNvPr id="35" name="Rounded Rectangle 13">
            <a:extLst>
              <a:ext uri="{FF2B5EF4-FFF2-40B4-BE49-F238E27FC236}">
                <a16:creationId xmlns:a16="http://schemas.microsoft.com/office/drawing/2014/main" id="{D6B60C4F-61D6-453A-B8FB-F7D41A61DA74}"/>
              </a:ext>
            </a:extLst>
          </p:cNvPr>
          <p:cNvSpPr/>
          <p:nvPr/>
        </p:nvSpPr>
        <p:spPr>
          <a:xfrm>
            <a:off x="6105905" y="1533473"/>
            <a:ext cx="2724872" cy="3657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3. </a:t>
            </a:r>
            <a:r>
              <a:rPr lang="en-US" sz="1600" dirty="0">
                <a:solidFill>
                  <a:schemeClr val="tx1"/>
                </a:solidFill>
                <a:hlinkClick r:id="rId3"/>
              </a:rPr>
              <a:t>www.Seers-and-Doers.com</a:t>
            </a:r>
            <a:r>
              <a:rPr lang="en-US" sz="1600" dirty="0">
                <a:solidFill>
                  <a:schemeClr val="tx1"/>
                </a:solidFill>
              </a:rPr>
              <a:t>   </a:t>
            </a:r>
          </a:p>
        </p:txBody>
      </p:sp>
      <p:cxnSp>
        <p:nvCxnSpPr>
          <p:cNvPr id="37" name="Curved Connector 15">
            <a:extLst>
              <a:ext uri="{FF2B5EF4-FFF2-40B4-BE49-F238E27FC236}">
                <a16:creationId xmlns:a16="http://schemas.microsoft.com/office/drawing/2014/main" id="{A3BFD137-14FD-41C4-BCC6-835FCB45F41E}"/>
              </a:ext>
            </a:extLst>
          </p:cNvPr>
          <p:cNvCxnSpPr>
            <a:cxnSpLocks/>
            <a:stCxn id="17" idx="0"/>
            <a:endCxn id="33" idx="1"/>
          </p:cNvCxnSpPr>
          <p:nvPr/>
        </p:nvCxnSpPr>
        <p:spPr>
          <a:xfrm rot="5400000" flipH="1" flipV="1">
            <a:off x="4440976" y="1537837"/>
            <a:ext cx="2307266" cy="619657"/>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15">
            <a:extLst>
              <a:ext uri="{FF2B5EF4-FFF2-40B4-BE49-F238E27FC236}">
                <a16:creationId xmlns:a16="http://schemas.microsoft.com/office/drawing/2014/main" id="{D1024213-A8F5-40A9-ACC8-1BA7C3F80BD9}"/>
              </a:ext>
            </a:extLst>
          </p:cNvPr>
          <p:cNvCxnSpPr>
            <a:cxnSpLocks/>
            <a:stCxn id="17" idx="0"/>
            <a:endCxn id="34" idx="1"/>
          </p:cNvCxnSpPr>
          <p:nvPr/>
        </p:nvCxnSpPr>
        <p:spPr>
          <a:xfrm rot="5400000" flipH="1" flipV="1">
            <a:off x="4741247" y="1748136"/>
            <a:ext cx="1796697" cy="709629"/>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15">
            <a:extLst>
              <a:ext uri="{FF2B5EF4-FFF2-40B4-BE49-F238E27FC236}">
                <a16:creationId xmlns:a16="http://schemas.microsoft.com/office/drawing/2014/main" id="{A031FA6E-40C7-40AA-8F0E-51E95DFAA983}"/>
              </a:ext>
            </a:extLst>
          </p:cNvPr>
          <p:cNvCxnSpPr>
            <a:cxnSpLocks/>
            <a:stCxn id="17" idx="0"/>
            <a:endCxn id="35" idx="1"/>
          </p:cNvCxnSpPr>
          <p:nvPr/>
        </p:nvCxnSpPr>
        <p:spPr>
          <a:xfrm rot="5400000" flipH="1" flipV="1">
            <a:off x="5052871" y="1948264"/>
            <a:ext cx="1284945" cy="821124"/>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9">
            <a:extLst>
              <a:ext uri="{FF2B5EF4-FFF2-40B4-BE49-F238E27FC236}">
                <a16:creationId xmlns:a16="http://schemas.microsoft.com/office/drawing/2014/main" id="{BDB3C947-AD2A-4726-94DB-E4D3D3552BE9}"/>
              </a:ext>
            </a:extLst>
          </p:cNvPr>
          <p:cNvSpPr/>
          <p:nvPr/>
        </p:nvSpPr>
        <p:spPr>
          <a:xfrm>
            <a:off x="6277364" y="4651494"/>
            <a:ext cx="2574787"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5. Web, Blog, Podcast</a:t>
            </a:r>
          </a:p>
        </p:txBody>
      </p:sp>
      <p:sp>
        <p:nvSpPr>
          <p:cNvPr id="70" name="Rounded Rectangle 9">
            <a:extLst>
              <a:ext uri="{FF2B5EF4-FFF2-40B4-BE49-F238E27FC236}">
                <a16:creationId xmlns:a16="http://schemas.microsoft.com/office/drawing/2014/main" id="{168AF9D6-6B56-49DC-9473-5472A0BAFF8B}"/>
              </a:ext>
            </a:extLst>
          </p:cNvPr>
          <p:cNvSpPr/>
          <p:nvPr/>
        </p:nvSpPr>
        <p:spPr>
          <a:xfrm>
            <a:off x="6100743" y="5144507"/>
            <a:ext cx="2756225"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6. Network Stages, Nations</a:t>
            </a:r>
          </a:p>
        </p:txBody>
      </p:sp>
      <p:sp>
        <p:nvSpPr>
          <p:cNvPr id="71" name="Rounded Rectangle 9">
            <a:extLst>
              <a:ext uri="{FF2B5EF4-FFF2-40B4-BE49-F238E27FC236}">
                <a16:creationId xmlns:a16="http://schemas.microsoft.com/office/drawing/2014/main" id="{FCF571CD-8021-445A-948F-0E37BBF69EAF}"/>
              </a:ext>
            </a:extLst>
          </p:cNvPr>
          <p:cNvSpPr/>
          <p:nvPr/>
        </p:nvSpPr>
        <p:spPr>
          <a:xfrm>
            <a:off x="6015006" y="5637520"/>
            <a:ext cx="2837146"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7. HP - Biz, Poland, Netherlands </a:t>
            </a:r>
          </a:p>
        </p:txBody>
      </p:sp>
      <p:cxnSp>
        <p:nvCxnSpPr>
          <p:cNvPr id="72" name="Curved Connector 15">
            <a:extLst>
              <a:ext uri="{FF2B5EF4-FFF2-40B4-BE49-F238E27FC236}">
                <a16:creationId xmlns:a16="http://schemas.microsoft.com/office/drawing/2014/main" id="{828CFD64-B4EA-44EB-A77A-FEF99D8888DD}"/>
              </a:ext>
            </a:extLst>
          </p:cNvPr>
          <p:cNvCxnSpPr>
            <a:cxnSpLocks/>
            <a:stCxn id="47" idx="2"/>
            <a:endCxn id="71" idx="1"/>
          </p:cNvCxnSpPr>
          <p:nvPr/>
        </p:nvCxnSpPr>
        <p:spPr>
          <a:xfrm rot="16200000" flipH="1">
            <a:off x="4996769" y="4802163"/>
            <a:ext cx="1306248" cy="730225"/>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15">
            <a:extLst>
              <a:ext uri="{FF2B5EF4-FFF2-40B4-BE49-F238E27FC236}">
                <a16:creationId xmlns:a16="http://schemas.microsoft.com/office/drawing/2014/main" id="{F73B02C3-5E98-4F1C-94C5-F479C7F47646}"/>
              </a:ext>
            </a:extLst>
          </p:cNvPr>
          <p:cNvCxnSpPr>
            <a:cxnSpLocks/>
            <a:stCxn id="47" idx="2"/>
            <a:endCxn id="70" idx="1"/>
          </p:cNvCxnSpPr>
          <p:nvPr/>
        </p:nvCxnSpPr>
        <p:spPr>
          <a:xfrm rot="16200000" flipH="1">
            <a:off x="5286145" y="4512788"/>
            <a:ext cx="813235" cy="815962"/>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15">
            <a:extLst>
              <a:ext uri="{FF2B5EF4-FFF2-40B4-BE49-F238E27FC236}">
                <a16:creationId xmlns:a16="http://schemas.microsoft.com/office/drawing/2014/main" id="{3301A6F2-DAD1-4BB9-9C8C-D54FE3FD171A}"/>
              </a:ext>
            </a:extLst>
          </p:cNvPr>
          <p:cNvCxnSpPr>
            <a:cxnSpLocks/>
            <a:stCxn id="47" idx="2"/>
            <a:endCxn id="69" idx="1"/>
          </p:cNvCxnSpPr>
          <p:nvPr/>
        </p:nvCxnSpPr>
        <p:spPr>
          <a:xfrm rot="16200000" flipH="1">
            <a:off x="5620961" y="4177971"/>
            <a:ext cx="320222" cy="99258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9">
            <a:extLst>
              <a:ext uri="{FF2B5EF4-FFF2-40B4-BE49-F238E27FC236}">
                <a16:creationId xmlns:a16="http://schemas.microsoft.com/office/drawing/2014/main" id="{CC6B6626-809C-4CD6-8E28-157CB66707FF}"/>
              </a:ext>
            </a:extLst>
          </p:cNvPr>
          <p:cNvSpPr/>
          <p:nvPr/>
        </p:nvSpPr>
        <p:spPr>
          <a:xfrm>
            <a:off x="294722" y="4672292"/>
            <a:ext cx="2652328"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9. Prayer diary, Seer gifting</a:t>
            </a:r>
          </a:p>
        </p:txBody>
      </p:sp>
      <p:sp>
        <p:nvSpPr>
          <p:cNvPr id="85" name="Rounded Rectangle 9">
            <a:extLst>
              <a:ext uri="{FF2B5EF4-FFF2-40B4-BE49-F238E27FC236}">
                <a16:creationId xmlns:a16="http://schemas.microsoft.com/office/drawing/2014/main" id="{C0C1AFF6-2864-475F-B9D6-7D1F0049022C}"/>
              </a:ext>
            </a:extLst>
          </p:cNvPr>
          <p:cNvSpPr/>
          <p:nvPr/>
        </p:nvSpPr>
        <p:spPr>
          <a:xfrm>
            <a:off x="294722" y="5148897"/>
            <a:ext cx="2741043"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10. Reformation, Nations</a:t>
            </a:r>
          </a:p>
        </p:txBody>
      </p:sp>
      <p:sp>
        <p:nvSpPr>
          <p:cNvPr id="86" name="Rounded Rectangle 9">
            <a:extLst>
              <a:ext uri="{FF2B5EF4-FFF2-40B4-BE49-F238E27FC236}">
                <a16:creationId xmlns:a16="http://schemas.microsoft.com/office/drawing/2014/main" id="{CB057C29-9272-4035-BDA3-6FB410101FCE}"/>
              </a:ext>
            </a:extLst>
          </p:cNvPr>
          <p:cNvSpPr/>
          <p:nvPr/>
        </p:nvSpPr>
        <p:spPr>
          <a:xfrm>
            <a:off x="294722" y="5625502"/>
            <a:ext cx="2835018"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11. Write out of “Seeing”</a:t>
            </a:r>
          </a:p>
        </p:txBody>
      </p:sp>
      <p:cxnSp>
        <p:nvCxnSpPr>
          <p:cNvPr id="87" name="Curved Connector 15">
            <a:extLst>
              <a:ext uri="{FF2B5EF4-FFF2-40B4-BE49-F238E27FC236}">
                <a16:creationId xmlns:a16="http://schemas.microsoft.com/office/drawing/2014/main" id="{29BF54BA-B4A4-4A61-9918-D8758B6EAEFC}"/>
              </a:ext>
            </a:extLst>
          </p:cNvPr>
          <p:cNvCxnSpPr>
            <a:cxnSpLocks/>
            <a:stCxn id="5" idx="2"/>
            <a:endCxn id="83" idx="3"/>
          </p:cNvCxnSpPr>
          <p:nvPr/>
        </p:nvCxnSpPr>
        <p:spPr>
          <a:xfrm rot="5400000">
            <a:off x="4178796" y="3960744"/>
            <a:ext cx="371136" cy="399950"/>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0" name="Curved Connector 15">
            <a:extLst>
              <a:ext uri="{FF2B5EF4-FFF2-40B4-BE49-F238E27FC236}">
                <a16:creationId xmlns:a16="http://schemas.microsoft.com/office/drawing/2014/main" id="{907A95A2-467B-42BF-B951-8B23157455DB}"/>
              </a:ext>
            </a:extLst>
          </p:cNvPr>
          <p:cNvCxnSpPr>
            <a:cxnSpLocks/>
            <a:stCxn id="91" idx="2"/>
            <a:endCxn id="84" idx="3"/>
          </p:cNvCxnSpPr>
          <p:nvPr/>
        </p:nvCxnSpPr>
        <p:spPr>
          <a:xfrm rot="5400000">
            <a:off x="3245968" y="4221499"/>
            <a:ext cx="334756" cy="93259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3" name="Curved Connector 15">
            <a:extLst>
              <a:ext uri="{FF2B5EF4-FFF2-40B4-BE49-F238E27FC236}">
                <a16:creationId xmlns:a16="http://schemas.microsoft.com/office/drawing/2014/main" id="{C51AC775-FAE4-4DFF-B60C-07221B593232}"/>
              </a:ext>
            </a:extLst>
          </p:cNvPr>
          <p:cNvCxnSpPr>
            <a:cxnSpLocks/>
            <a:stCxn id="91" idx="2"/>
            <a:endCxn id="85" idx="3"/>
          </p:cNvCxnSpPr>
          <p:nvPr/>
        </p:nvCxnSpPr>
        <p:spPr>
          <a:xfrm rot="5400000">
            <a:off x="3052023" y="4504158"/>
            <a:ext cx="811361" cy="843876"/>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70" name="Curved Connector 15">
            <a:extLst>
              <a:ext uri="{FF2B5EF4-FFF2-40B4-BE49-F238E27FC236}">
                <a16:creationId xmlns:a16="http://schemas.microsoft.com/office/drawing/2014/main" id="{06C094F3-8BDF-4E5E-A11E-CF35637DEFC7}"/>
              </a:ext>
            </a:extLst>
          </p:cNvPr>
          <p:cNvCxnSpPr>
            <a:cxnSpLocks/>
            <a:stCxn id="91" idx="2"/>
            <a:endCxn id="86" idx="3"/>
          </p:cNvCxnSpPr>
          <p:nvPr/>
        </p:nvCxnSpPr>
        <p:spPr>
          <a:xfrm rot="5400000">
            <a:off x="2860708" y="4789449"/>
            <a:ext cx="1287966" cy="74990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89" name="Curved Connector 15">
            <a:extLst>
              <a:ext uri="{FF2B5EF4-FFF2-40B4-BE49-F238E27FC236}">
                <a16:creationId xmlns:a16="http://schemas.microsoft.com/office/drawing/2014/main" id="{73C7D353-73A8-4F68-BD5D-993BD3E456A0}"/>
              </a:ext>
            </a:extLst>
          </p:cNvPr>
          <p:cNvCxnSpPr>
            <a:cxnSpLocks/>
            <a:stCxn id="5" idx="0"/>
            <a:endCxn id="175" idx="3"/>
          </p:cNvCxnSpPr>
          <p:nvPr/>
        </p:nvCxnSpPr>
        <p:spPr>
          <a:xfrm rot="16200000" flipV="1">
            <a:off x="4175739" y="3173369"/>
            <a:ext cx="377250" cy="399950"/>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96" name="Rounded Rectangle 9">
            <a:extLst>
              <a:ext uri="{FF2B5EF4-FFF2-40B4-BE49-F238E27FC236}">
                <a16:creationId xmlns:a16="http://schemas.microsoft.com/office/drawing/2014/main" id="{7A5CD19B-7525-4467-A4C7-088B5456BFB6}"/>
              </a:ext>
            </a:extLst>
          </p:cNvPr>
          <p:cNvSpPr/>
          <p:nvPr/>
        </p:nvSpPr>
        <p:spPr>
          <a:xfrm>
            <a:off x="294722" y="1543585"/>
            <a:ext cx="2741043"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House Paid off, deck, AC</a:t>
            </a:r>
          </a:p>
        </p:txBody>
      </p:sp>
      <p:sp>
        <p:nvSpPr>
          <p:cNvPr id="197" name="Rounded Rectangle 9">
            <a:extLst>
              <a:ext uri="{FF2B5EF4-FFF2-40B4-BE49-F238E27FC236}">
                <a16:creationId xmlns:a16="http://schemas.microsoft.com/office/drawing/2014/main" id="{40F52A45-3C67-4804-AA87-8EF07BF4FFE1}"/>
              </a:ext>
            </a:extLst>
          </p:cNvPr>
          <p:cNvSpPr/>
          <p:nvPr/>
        </p:nvSpPr>
        <p:spPr>
          <a:xfrm>
            <a:off x="294722" y="1041943"/>
            <a:ext cx="2835018"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4 kids  - S, H, H , B</a:t>
            </a:r>
          </a:p>
        </p:txBody>
      </p:sp>
      <p:sp>
        <p:nvSpPr>
          <p:cNvPr id="198" name="Rounded Rectangle 9">
            <a:extLst>
              <a:ext uri="{FF2B5EF4-FFF2-40B4-BE49-F238E27FC236}">
                <a16:creationId xmlns:a16="http://schemas.microsoft.com/office/drawing/2014/main" id="{B1055704-FFF9-4151-BC9B-CB1408D5E2CF}"/>
              </a:ext>
            </a:extLst>
          </p:cNvPr>
          <p:cNvSpPr/>
          <p:nvPr/>
        </p:nvSpPr>
        <p:spPr>
          <a:xfrm>
            <a:off x="294721" y="540301"/>
            <a:ext cx="2929517"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Seven Grandchildren</a:t>
            </a:r>
          </a:p>
        </p:txBody>
      </p:sp>
      <p:cxnSp>
        <p:nvCxnSpPr>
          <p:cNvPr id="199" name="Curved Connector 15">
            <a:extLst>
              <a:ext uri="{FF2B5EF4-FFF2-40B4-BE49-F238E27FC236}">
                <a16:creationId xmlns:a16="http://schemas.microsoft.com/office/drawing/2014/main" id="{E94633FC-57F6-4634-AD0A-83429DE86A33}"/>
              </a:ext>
            </a:extLst>
          </p:cNvPr>
          <p:cNvCxnSpPr>
            <a:cxnSpLocks/>
            <a:stCxn id="120" idx="0"/>
            <a:endCxn id="196" idx="3"/>
          </p:cNvCxnSpPr>
          <p:nvPr/>
        </p:nvCxnSpPr>
        <p:spPr>
          <a:xfrm rot="16200000" flipV="1">
            <a:off x="2813284" y="1948947"/>
            <a:ext cx="1288839" cy="843876"/>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02" name="Curved Connector 15">
            <a:extLst>
              <a:ext uri="{FF2B5EF4-FFF2-40B4-BE49-F238E27FC236}">
                <a16:creationId xmlns:a16="http://schemas.microsoft.com/office/drawing/2014/main" id="{51834CB6-9221-41A3-A518-D197212DDB2D}"/>
              </a:ext>
            </a:extLst>
          </p:cNvPr>
          <p:cNvCxnSpPr>
            <a:cxnSpLocks/>
            <a:stCxn id="120" idx="0"/>
            <a:endCxn id="197" idx="3"/>
          </p:cNvCxnSpPr>
          <p:nvPr/>
        </p:nvCxnSpPr>
        <p:spPr>
          <a:xfrm rot="16200000" flipV="1">
            <a:off x="2609451" y="1745113"/>
            <a:ext cx="1790481" cy="74990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05" name="Curved Connector 15">
            <a:extLst>
              <a:ext uri="{FF2B5EF4-FFF2-40B4-BE49-F238E27FC236}">
                <a16:creationId xmlns:a16="http://schemas.microsoft.com/office/drawing/2014/main" id="{E830C0D6-A4F5-4D1A-8FB7-3DC8BBBAC0D5}"/>
              </a:ext>
            </a:extLst>
          </p:cNvPr>
          <p:cNvCxnSpPr>
            <a:cxnSpLocks/>
            <a:stCxn id="120" idx="0"/>
            <a:endCxn id="198" idx="3"/>
          </p:cNvCxnSpPr>
          <p:nvPr/>
        </p:nvCxnSpPr>
        <p:spPr>
          <a:xfrm rot="16200000" flipV="1">
            <a:off x="2405879" y="1541541"/>
            <a:ext cx="2292123" cy="65540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67C779B4-2F4E-4094-BCB7-75A330A2A874}"/>
              </a:ext>
            </a:extLst>
          </p:cNvPr>
          <p:cNvSpPr txBox="1"/>
          <p:nvPr/>
        </p:nvSpPr>
        <p:spPr>
          <a:xfrm>
            <a:off x="3417004" y="430778"/>
            <a:ext cx="2294670" cy="1077218"/>
          </a:xfrm>
          <a:prstGeom prst="rect">
            <a:avLst/>
          </a:prstGeom>
          <a:noFill/>
        </p:spPr>
        <p:txBody>
          <a:bodyPr wrap="square" rtlCol="0">
            <a:spAutoFit/>
          </a:bodyPr>
          <a:lstStyle/>
          <a:p>
            <a:pPr algn="ctr"/>
            <a:r>
              <a:rPr lang="en-US" sz="2800" dirty="0">
                <a:solidFill>
                  <a:schemeClr val="accent5">
                    <a:lumMod val="75000"/>
                  </a:schemeClr>
                </a:solidFill>
              </a:rPr>
              <a:t>Mind Map</a:t>
            </a:r>
          </a:p>
          <a:p>
            <a:pPr algn="ctr"/>
            <a:r>
              <a:rPr lang="en-US" dirty="0">
                <a:solidFill>
                  <a:schemeClr val="accent5">
                    <a:lumMod val="75000"/>
                  </a:schemeClr>
                </a:solidFill>
              </a:rPr>
              <a:t>Of Heart Goals</a:t>
            </a:r>
          </a:p>
          <a:p>
            <a:pPr algn="ctr"/>
            <a:r>
              <a:rPr lang="en-US" dirty="0">
                <a:solidFill>
                  <a:schemeClr val="accent5">
                    <a:lumMod val="75000"/>
                  </a:schemeClr>
                </a:solidFill>
              </a:rPr>
              <a:t>for John</a:t>
            </a:r>
          </a:p>
        </p:txBody>
      </p:sp>
      <p:sp>
        <p:nvSpPr>
          <p:cNvPr id="61" name="Rounded Rectangle 13">
            <a:extLst>
              <a:ext uri="{FF2B5EF4-FFF2-40B4-BE49-F238E27FC236}">
                <a16:creationId xmlns:a16="http://schemas.microsoft.com/office/drawing/2014/main" id="{D6B60C4F-61D6-453A-B8FB-F7D41A61DA74}"/>
              </a:ext>
            </a:extLst>
          </p:cNvPr>
          <p:cNvSpPr/>
          <p:nvPr/>
        </p:nvSpPr>
        <p:spPr>
          <a:xfrm>
            <a:off x="6430780" y="2549141"/>
            <a:ext cx="2399997" cy="3657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4. Marketing Consulting </a:t>
            </a:r>
          </a:p>
        </p:txBody>
      </p:sp>
      <p:cxnSp>
        <p:nvCxnSpPr>
          <p:cNvPr id="88" name="Curved Connector 15">
            <a:extLst>
              <a:ext uri="{FF2B5EF4-FFF2-40B4-BE49-F238E27FC236}">
                <a16:creationId xmlns:a16="http://schemas.microsoft.com/office/drawing/2014/main" id="{A031FA6E-40C7-40AA-8F0E-51E95DFAA983}"/>
              </a:ext>
            </a:extLst>
          </p:cNvPr>
          <p:cNvCxnSpPr>
            <a:cxnSpLocks/>
            <a:stCxn id="17" idx="0"/>
            <a:endCxn id="61" idx="1"/>
          </p:cNvCxnSpPr>
          <p:nvPr/>
        </p:nvCxnSpPr>
        <p:spPr>
          <a:xfrm rot="5400000" flipH="1" flipV="1">
            <a:off x="5723142" y="2293661"/>
            <a:ext cx="269277" cy="1145999"/>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3772876" y="4346287"/>
            <a:ext cx="213529" cy="174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9">
            <a:extLst>
              <a:ext uri="{FF2B5EF4-FFF2-40B4-BE49-F238E27FC236}">
                <a16:creationId xmlns:a16="http://schemas.microsoft.com/office/drawing/2014/main" id="{FCF571CD-8021-445A-948F-0E37BBF69EAF}"/>
              </a:ext>
            </a:extLst>
          </p:cNvPr>
          <p:cNvSpPr/>
          <p:nvPr/>
        </p:nvSpPr>
        <p:spPr>
          <a:xfrm>
            <a:off x="5905076" y="6130534"/>
            <a:ext cx="2947076"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8. Building Tribe and Team</a:t>
            </a:r>
          </a:p>
        </p:txBody>
      </p:sp>
      <p:cxnSp>
        <p:nvCxnSpPr>
          <p:cNvPr id="107" name="Curved Connector 15">
            <a:extLst>
              <a:ext uri="{FF2B5EF4-FFF2-40B4-BE49-F238E27FC236}">
                <a16:creationId xmlns:a16="http://schemas.microsoft.com/office/drawing/2014/main" id="{828CFD64-B4EA-44EB-A77A-FEF99D8888DD}"/>
              </a:ext>
            </a:extLst>
          </p:cNvPr>
          <p:cNvCxnSpPr>
            <a:cxnSpLocks/>
            <a:stCxn id="47" idx="2"/>
            <a:endCxn id="103" idx="1"/>
          </p:cNvCxnSpPr>
          <p:nvPr/>
        </p:nvCxnSpPr>
        <p:spPr>
          <a:xfrm rot="16200000" flipH="1">
            <a:off x="4695297" y="5103635"/>
            <a:ext cx="1799262" cy="620295"/>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3772876" y="3015304"/>
            <a:ext cx="213529" cy="174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9">
            <a:extLst>
              <a:ext uri="{FF2B5EF4-FFF2-40B4-BE49-F238E27FC236}">
                <a16:creationId xmlns:a16="http://schemas.microsoft.com/office/drawing/2014/main" id="{CB057C29-9272-4035-BDA3-6FB410101FCE}"/>
              </a:ext>
            </a:extLst>
          </p:cNvPr>
          <p:cNvSpPr/>
          <p:nvPr/>
        </p:nvSpPr>
        <p:spPr>
          <a:xfrm>
            <a:off x="294721" y="6102106"/>
            <a:ext cx="2929517"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12. Seers has gone public </a:t>
            </a:r>
          </a:p>
        </p:txBody>
      </p:sp>
      <p:cxnSp>
        <p:nvCxnSpPr>
          <p:cNvPr id="138" name="Curved Connector 15">
            <a:extLst>
              <a:ext uri="{FF2B5EF4-FFF2-40B4-BE49-F238E27FC236}">
                <a16:creationId xmlns:a16="http://schemas.microsoft.com/office/drawing/2014/main" id="{06C094F3-8BDF-4E5E-A11E-CF35637DEFC7}"/>
              </a:ext>
            </a:extLst>
          </p:cNvPr>
          <p:cNvCxnSpPr>
            <a:cxnSpLocks/>
            <a:stCxn id="91" idx="2"/>
            <a:endCxn id="137" idx="3"/>
          </p:cNvCxnSpPr>
          <p:nvPr/>
        </p:nvCxnSpPr>
        <p:spPr>
          <a:xfrm rot="5400000">
            <a:off x="2669655" y="5075000"/>
            <a:ext cx="1764570" cy="65540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55" name="Rounded Rectangle 9">
            <a:extLst>
              <a:ext uri="{FF2B5EF4-FFF2-40B4-BE49-F238E27FC236}">
                <a16:creationId xmlns:a16="http://schemas.microsoft.com/office/drawing/2014/main" id="{7A5CD19B-7525-4467-A4C7-088B5456BFB6}"/>
              </a:ext>
            </a:extLst>
          </p:cNvPr>
          <p:cNvSpPr/>
          <p:nvPr/>
        </p:nvSpPr>
        <p:spPr>
          <a:xfrm>
            <a:off x="294721" y="2045226"/>
            <a:ext cx="2648201"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Take Sue to Hawaii</a:t>
            </a:r>
          </a:p>
        </p:txBody>
      </p:sp>
      <p:cxnSp>
        <p:nvCxnSpPr>
          <p:cNvPr id="159" name="Curved Connector 15">
            <a:extLst>
              <a:ext uri="{FF2B5EF4-FFF2-40B4-BE49-F238E27FC236}">
                <a16:creationId xmlns:a16="http://schemas.microsoft.com/office/drawing/2014/main" id="{E94633FC-57F6-4634-AD0A-83429DE86A33}"/>
              </a:ext>
            </a:extLst>
          </p:cNvPr>
          <p:cNvCxnSpPr>
            <a:cxnSpLocks/>
            <a:stCxn id="120" idx="0"/>
            <a:endCxn id="155" idx="3"/>
          </p:cNvCxnSpPr>
          <p:nvPr/>
        </p:nvCxnSpPr>
        <p:spPr>
          <a:xfrm rot="16200000" flipV="1">
            <a:off x="3017683" y="2153345"/>
            <a:ext cx="787198" cy="936719"/>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178016" y="4318107"/>
            <a:ext cx="213529" cy="196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13">
            <a:extLst>
              <a:ext uri="{FF2B5EF4-FFF2-40B4-BE49-F238E27FC236}">
                <a16:creationId xmlns:a16="http://schemas.microsoft.com/office/drawing/2014/main" id="{08E81BC7-1B68-46D7-A2C0-632D5C427587}"/>
              </a:ext>
            </a:extLst>
          </p:cNvPr>
          <p:cNvSpPr/>
          <p:nvPr/>
        </p:nvSpPr>
        <p:spPr>
          <a:xfrm>
            <a:off x="4948119" y="2996033"/>
            <a:ext cx="1868598" cy="39699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Value Creation, $</a:t>
            </a:r>
          </a:p>
        </p:txBody>
      </p:sp>
      <p:sp>
        <p:nvSpPr>
          <p:cNvPr id="83" name="Rounded Rectangle 9">
            <a:extLst>
              <a:ext uri="{FF2B5EF4-FFF2-40B4-BE49-F238E27FC236}">
                <a16:creationId xmlns:a16="http://schemas.microsoft.com/office/drawing/2014/main" id="{21DADC98-E527-4989-AA10-A71F9B210045}"/>
              </a:ext>
            </a:extLst>
          </p:cNvPr>
          <p:cNvSpPr/>
          <p:nvPr/>
        </p:nvSpPr>
        <p:spPr>
          <a:xfrm>
            <a:off x="2337704" y="4154395"/>
            <a:ext cx="1826685" cy="38378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God</a:t>
            </a:r>
          </a:p>
        </p:txBody>
      </p:sp>
      <p:sp>
        <p:nvSpPr>
          <p:cNvPr id="175" name="Rounded Rectangle 9">
            <a:extLst>
              <a:ext uri="{FF2B5EF4-FFF2-40B4-BE49-F238E27FC236}">
                <a16:creationId xmlns:a16="http://schemas.microsoft.com/office/drawing/2014/main" id="{4172BCD8-D5F2-44B3-AF80-59B0A6D3E002}"/>
              </a:ext>
            </a:extLst>
          </p:cNvPr>
          <p:cNvSpPr/>
          <p:nvPr/>
        </p:nvSpPr>
        <p:spPr>
          <a:xfrm>
            <a:off x="2337705" y="2996033"/>
            <a:ext cx="1826684" cy="37737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Family</a:t>
            </a:r>
          </a:p>
        </p:txBody>
      </p:sp>
      <p:sp>
        <p:nvSpPr>
          <p:cNvPr id="10" name="Rounded Rectangle 9">
            <a:extLst>
              <a:ext uri="{FF2B5EF4-FFF2-40B4-BE49-F238E27FC236}">
                <a16:creationId xmlns:a16="http://schemas.microsoft.com/office/drawing/2014/main" id="{13C22E0B-E07D-41A1-9015-AD4E832E5FDC}"/>
              </a:ext>
            </a:extLst>
          </p:cNvPr>
          <p:cNvSpPr/>
          <p:nvPr/>
        </p:nvSpPr>
        <p:spPr>
          <a:xfrm>
            <a:off x="4948119" y="4154395"/>
            <a:ext cx="1868598" cy="36559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Releasing Kings</a:t>
            </a:r>
          </a:p>
        </p:txBody>
      </p:sp>
      <p:sp>
        <p:nvSpPr>
          <p:cNvPr id="49" name="Rounded Rectangle 13">
            <a:extLst>
              <a:ext uri="{FF2B5EF4-FFF2-40B4-BE49-F238E27FC236}">
                <a16:creationId xmlns:a16="http://schemas.microsoft.com/office/drawing/2014/main" id="{40AA886A-12D0-40A3-B1EF-2D6C919A6E87}"/>
              </a:ext>
            </a:extLst>
          </p:cNvPr>
          <p:cNvSpPr/>
          <p:nvPr/>
        </p:nvSpPr>
        <p:spPr>
          <a:xfrm>
            <a:off x="6276724" y="2045224"/>
            <a:ext cx="2554053" cy="3657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3. S and D Live Workshop</a:t>
            </a:r>
          </a:p>
        </p:txBody>
      </p:sp>
      <p:cxnSp>
        <p:nvCxnSpPr>
          <p:cNvPr id="53" name="Curved Connector 15">
            <a:extLst>
              <a:ext uri="{FF2B5EF4-FFF2-40B4-BE49-F238E27FC236}">
                <a16:creationId xmlns:a16="http://schemas.microsoft.com/office/drawing/2014/main" id="{AD3A005E-314E-42B7-A57E-82103A530A44}"/>
              </a:ext>
            </a:extLst>
          </p:cNvPr>
          <p:cNvCxnSpPr>
            <a:cxnSpLocks/>
            <a:stCxn id="17" idx="0"/>
            <a:endCxn id="49" idx="1"/>
          </p:cNvCxnSpPr>
          <p:nvPr/>
        </p:nvCxnSpPr>
        <p:spPr>
          <a:xfrm rot="5400000" flipH="1" flipV="1">
            <a:off x="5394155" y="2118730"/>
            <a:ext cx="773194" cy="99194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86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down)">
                                      <p:cBhvr>
                                        <p:cTn id="25" dur="500"/>
                                        <p:tgtEl>
                                          <p:spTgt spid="3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down)">
                                      <p:cBhvr>
                                        <p:cTn id="28" dur="500"/>
                                        <p:tgtEl>
                                          <p:spTgt spid="35"/>
                                        </p:tgtEl>
                                      </p:cBhvr>
                                    </p:animEffect>
                                  </p:childTnLst>
                                </p:cTn>
                              </p:par>
                              <p:par>
                                <p:cTn id="29" presetID="10"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9"/>
                                        </p:tgtEl>
                                        <p:attrNameLst>
                                          <p:attrName>style.visibility</p:attrName>
                                        </p:attrNameLst>
                                      </p:cBhvr>
                                      <p:to>
                                        <p:strVal val="visible"/>
                                      </p:to>
                                    </p:set>
                                    <p:animEffect transition="in" filter="wipe(down)">
                                      <p:cBhvr>
                                        <p:cTn id="40" dur="500"/>
                                        <p:tgtEl>
                                          <p:spTgt spid="6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down)">
                                      <p:cBhvr>
                                        <p:cTn id="43" dur="500"/>
                                        <p:tgtEl>
                                          <p:spTgt spid="7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wipe(down)">
                                      <p:cBhvr>
                                        <p:cTn id="46" dur="500"/>
                                        <p:tgtEl>
                                          <p:spTgt spid="71"/>
                                        </p:tgtEl>
                                      </p:cBhvr>
                                    </p:animEffect>
                                  </p:childTnLst>
                                </p:cTn>
                              </p:par>
                              <p:par>
                                <p:cTn id="47" presetID="10"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fade">
                                      <p:cBhvr>
                                        <p:cTn id="49" dur="500"/>
                                        <p:tgtEl>
                                          <p:spTgt spid="72"/>
                                        </p:tgtEl>
                                      </p:cBhvr>
                                    </p:animEffect>
                                  </p:childTnLst>
                                </p:cTn>
                              </p:par>
                              <p:par>
                                <p:cTn id="50" presetID="10" presetClass="entr" presetSubtype="0" fill="hold"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500"/>
                                        <p:tgtEl>
                                          <p:spTgt spid="75"/>
                                        </p:tgtEl>
                                      </p:cBhvr>
                                    </p:animEffect>
                                  </p:childTnLst>
                                </p:cTn>
                              </p:par>
                              <p:par>
                                <p:cTn id="53" presetID="10"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500"/>
                                        <p:tgtEl>
                                          <p:spTgt spid="7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wipe(down)">
                                      <p:cBhvr>
                                        <p:cTn id="58" dur="500"/>
                                        <p:tgtEl>
                                          <p:spTgt spid="8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animEffect transition="in" filter="wipe(down)">
                                      <p:cBhvr>
                                        <p:cTn id="61" dur="500"/>
                                        <p:tgtEl>
                                          <p:spTgt spid="8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animEffect transition="in" filter="wipe(down)">
                                      <p:cBhvr>
                                        <p:cTn id="64" dur="500"/>
                                        <p:tgtEl>
                                          <p:spTgt spid="8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down)">
                                      <p:cBhvr>
                                        <p:cTn id="67" dur="500"/>
                                        <p:tgtEl>
                                          <p:spTgt spid="86"/>
                                        </p:tgtEl>
                                      </p:cBhvr>
                                    </p:animEffect>
                                  </p:childTnLst>
                                </p:cTn>
                              </p:par>
                              <p:par>
                                <p:cTn id="68" presetID="10" presetClass="entr" presetSubtype="0" fill="hold" nodeType="with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fade">
                                      <p:cBhvr>
                                        <p:cTn id="70" dur="500"/>
                                        <p:tgtEl>
                                          <p:spTgt spid="87"/>
                                        </p:tgtEl>
                                      </p:cBhvr>
                                    </p:animEffect>
                                  </p:childTnLst>
                                </p:cTn>
                              </p:par>
                              <p:par>
                                <p:cTn id="71" presetID="10"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500"/>
                                        <p:tgtEl>
                                          <p:spTgt spid="90"/>
                                        </p:tgtEl>
                                      </p:cBhvr>
                                    </p:animEffect>
                                  </p:childTnLst>
                                </p:cTn>
                              </p:par>
                              <p:par>
                                <p:cTn id="74" presetID="10" presetClass="entr" presetSubtype="0" fill="hold" nodeType="withEffect">
                                  <p:stCondLst>
                                    <p:cond delay="0"/>
                                  </p:stCondLst>
                                  <p:childTnLst>
                                    <p:set>
                                      <p:cBhvr>
                                        <p:cTn id="75" dur="1" fill="hold">
                                          <p:stCondLst>
                                            <p:cond delay="0"/>
                                          </p:stCondLst>
                                        </p:cTn>
                                        <p:tgtEl>
                                          <p:spTgt spid="93"/>
                                        </p:tgtEl>
                                        <p:attrNameLst>
                                          <p:attrName>style.visibility</p:attrName>
                                        </p:attrNameLst>
                                      </p:cBhvr>
                                      <p:to>
                                        <p:strVal val="visible"/>
                                      </p:to>
                                    </p:set>
                                    <p:animEffect transition="in" filter="fade">
                                      <p:cBhvr>
                                        <p:cTn id="76" dur="500"/>
                                        <p:tgtEl>
                                          <p:spTgt spid="93"/>
                                        </p:tgtEl>
                                      </p:cBhvr>
                                    </p:animEffect>
                                  </p:childTnLst>
                                </p:cTn>
                              </p:par>
                              <p:par>
                                <p:cTn id="77" presetID="10" presetClass="entr" presetSubtype="0" fill="hold" nodeType="withEffect">
                                  <p:stCondLst>
                                    <p:cond delay="0"/>
                                  </p:stCondLst>
                                  <p:childTnLst>
                                    <p:set>
                                      <p:cBhvr>
                                        <p:cTn id="78" dur="1" fill="hold">
                                          <p:stCondLst>
                                            <p:cond delay="0"/>
                                          </p:stCondLst>
                                        </p:cTn>
                                        <p:tgtEl>
                                          <p:spTgt spid="170"/>
                                        </p:tgtEl>
                                        <p:attrNameLst>
                                          <p:attrName>style.visibility</p:attrName>
                                        </p:attrNameLst>
                                      </p:cBhvr>
                                      <p:to>
                                        <p:strVal val="visible"/>
                                      </p:to>
                                    </p:set>
                                    <p:animEffect transition="in" filter="fade">
                                      <p:cBhvr>
                                        <p:cTn id="79" dur="500"/>
                                        <p:tgtEl>
                                          <p:spTgt spid="17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75"/>
                                        </p:tgtEl>
                                        <p:attrNameLst>
                                          <p:attrName>style.visibility</p:attrName>
                                        </p:attrNameLst>
                                      </p:cBhvr>
                                      <p:to>
                                        <p:strVal val="visible"/>
                                      </p:to>
                                    </p:set>
                                    <p:animEffect transition="in" filter="wipe(down)">
                                      <p:cBhvr>
                                        <p:cTn id="82" dur="500"/>
                                        <p:tgtEl>
                                          <p:spTgt spid="175"/>
                                        </p:tgtEl>
                                      </p:cBhvr>
                                    </p:animEffect>
                                  </p:childTnLst>
                                </p:cTn>
                              </p:par>
                              <p:par>
                                <p:cTn id="83" presetID="10" presetClass="entr" presetSubtype="0" fill="hold" nodeType="withEffect">
                                  <p:stCondLst>
                                    <p:cond delay="0"/>
                                  </p:stCondLst>
                                  <p:childTnLst>
                                    <p:set>
                                      <p:cBhvr>
                                        <p:cTn id="84" dur="1" fill="hold">
                                          <p:stCondLst>
                                            <p:cond delay="0"/>
                                          </p:stCondLst>
                                        </p:cTn>
                                        <p:tgtEl>
                                          <p:spTgt spid="189"/>
                                        </p:tgtEl>
                                        <p:attrNameLst>
                                          <p:attrName>style.visibility</p:attrName>
                                        </p:attrNameLst>
                                      </p:cBhvr>
                                      <p:to>
                                        <p:strVal val="visible"/>
                                      </p:to>
                                    </p:set>
                                    <p:animEffect transition="in" filter="fade">
                                      <p:cBhvr>
                                        <p:cTn id="85" dur="500"/>
                                        <p:tgtEl>
                                          <p:spTgt spid="18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196"/>
                                        </p:tgtEl>
                                        <p:attrNameLst>
                                          <p:attrName>style.visibility</p:attrName>
                                        </p:attrNameLst>
                                      </p:cBhvr>
                                      <p:to>
                                        <p:strVal val="visible"/>
                                      </p:to>
                                    </p:set>
                                    <p:animEffect transition="in" filter="wipe(down)">
                                      <p:cBhvr>
                                        <p:cTn id="88" dur="500"/>
                                        <p:tgtEl>
                                          <p:spTgt spid="19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97"/>
                                        </p:tgtEl>
                                        <p:attrNameLst>
                                          <p:attrName>style.visibility</p:attrName>
                                        </p:attrNameLst>
                                      </p:cBhvr>
                                      <p:to>
                                        <p:strVal val="visible"/>
                                      </p:to>
                                    </p:set>
                                    <p:animEffect transition="in" filter="wipe(down)">
                                      <p:cBhvr>
                                        <p:cTn id="91" dur="500"/>
                                        <p:tgtEl>
                                          <p:spTgt spid="197"/>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198"/>
                                        </p:tgtEl>
                                        <p:attrNameLst>
                                          <p:attrName>style.visibility</p:attrName>
                                        </p:attrNameLst>
                                      </p:cBhvr>
                                      <p:to>
                                        <p:strVal val="visible"/>
                                      </p:to>
                                    </p:set>
                                    <p:animEffect transition="in" filter="wipe(down)">
                                      <p:cBhvr>
                                        <p:cTn id="94" dur="500"/>
                                        <p:tgtEl>
                                          <p:spTgt spid="198"/>
                                        </p:tgtEl>
                                      </p:cBhvr>
                                    </p:animEffect>
                                  </p:childTnLst>
                                </p:cTn>
                              </p:par>
                              <p:par>
                                <p:cTn id="95" presetID="10" presetClass="entr" presetSubtype="0" fill="hold" nodeType="withEffect">
                                  <p:stCondLst>
                                    <p:cond delay="0"/>
                                  </p:stCondLst>
                                  <p:childTnLst>
                                    <p:set>
                                      <p:cBhvr>
                                        <p:cTn id="96" dur="1" fill="hold">
                                          <p:stCondLst>
                                            <p:cond delay="0"/>
                                          </p:stCondLst>
                                        </p:cTn>
                                        <p:tgtEl>
                                          <p:spTgt spid="199"/>
                                        </p:tgtEl>
                                        <p:attrNameLst>
                                          <p:attrName>style.visibility</p:attrName>
                                        </p:attrNameLst>
                                      </p:cBhvr>
                                      <p:to>
                                        <p:strVal val="visible"/>
                                      </p:to>
                                    </p:set>
                                    <p:animEffect transition="in" filter="fade">
                                      <p:cBhvr>
                                        <p:cTn id="97" dur="500"/>
                                        <p:tgtEl>
                                          <p:spTgt spid="199"/>
                                        </p:tgtEl>
                                      </p:cBhvr>
                                    </p:animEffect>
                                  </p:childTnLst>
                                </p:cTn>
                              </p:par>
                              <p:par>
                                <p:cTn id="98" presetID="10" presetClass="entr" presetSubtype="0" fill="hold" nodeType="withEffect">
                                  <p:stCondLst>
                                    <p:cond delay="0"/>
                                  </p:stCondLst>
                                  <p:childTnLst>
                                    <p:set>
                                      <p:cBhvr>
                                        <p:cTn id="99" dur="1" fill="hold">
                                          <p:stCondLst>
                                            <p:cond delay="0"/>
                                          </p:stCondLst>
                                        </p:cTn>
                                        <p:tgtEl>
                                          <p:spTgt spid="202"/>
                                        </p:tgtEl>
                                        <p:attrNameLst>
                                          <p:attrName>style.visibility</p:attrName>
                                        </p:attrNameLst>
                                      </p:cBhvr>
                                      <p:to>
                                        <p:strVal val="visible"/>
                                      </p:to>
                                    </p:set>
                                    <p:animEffect transition="in" filter="fade">
                                      <p:cBhvr>
                                        <p:cTn id="100" dur="500"/>
                                        <p:tgtEl>
                                          <p:spTgt spid="202"/>
                                        </p:tgtEl>
                                      </p:cBhvr>
                                    </p:animEffect>
                                  </p:childTnLst>
                                </p:cTn>
                              </p:par>
                              <p:par>
                                <p:cTn id="101" presetID="10" presetClass="entr" presetSubtype="0" fill="hold" nodeType="withEffect">
                                  <p:stCondLst>
                                    <p:cond delay="0"/>
                                  </p:stCondLst>
                                  <p:childTnLst>
                                    <p:set>
                                      <p:cBhvr>
                                        <p:cTn id="102" dur="1" fill="hold">
                                          <p:stCondLst>
                                            <p:cond delay="0"/>
                                          </p:stCondLst>
                                        </p:cTn>
                                        <p:tgtEl>
                                          <p:spTgt spid="205"/>
                                        </p:tgtEl>
                                        <p:attrNameLst>
                                          <p:attrName>style.visibility</p:attrName>
                                        </p:attrNameLst>
                                      </p:cBhvr>
                                      <p:to>
                                        <p:strVal val="visible"/>
                                      </p:to>
                                    </p:set>
                                    <p:animEffect transition="in" filter="fade">
                                      <p:cBhvr>
                                        <p:cTn id="103" dur="500"/>
                                        <p:tgtEl>
                                          <p:spTgt spid="205"/>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wipe(down)">
                                      <p:cBhvr>
                                        <p:cTn id="106" dur="500"/>
                                        <p:tgtEl>
                                          <p:spTgt spid="61"/>
                                        </p:tgtEl>
                                      </p:cBhvr>
                                    </p:animEffect>
                                  </p:childTnLst>
                                </p:cTn>
                              </p:par>
                              <p:par>
                                <p:cTn id="107" presetID="10" presetClass="entr" presetSubtype="0" fill="hold" nodeType="withEffect">
                                  <p:stCondLst>
                                    <p:cond delay="0"/>
                                  </p:stCondLst>
                                  <p:childTnLst>
                                    <p:set>
                                      <p:cBhvr>
                                        <p:cTn id="108" dur="1" fill="hold">
                                          <p:stCondLst>
                                            <p:cond delay="0"/>
                                          </p:stCondLst>
                                        </p:cTn>
                                        <p:tgtEl>
                                          <p:spTgt spid="88"/>
                                        </p:tgtEl>
                                        <p:attrNameLst>
                                          <p:attrName>style.visibility</p:attrName>
                                        </p:attrNameLst>
                                      </p:cBhvr>
                                      <p:to>
                                        <p:strVal val="visible"/>
                                      </p:to>
                                    </p:set>
                                    <p:animEffect transition="in" filter="fade">
                                      <p:cBhvr>
                                        <p:cTn id="109" dur="500"/>
                                        <p:tgtEl>
                                          <p:spTgt spid="88"/>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103"/>
                                        </p:tgtEl>
                                        <p:attrNameLst>
                                          <p:attrName>style.visibility</p:attrName>
                                        </p:attrNameLst>
                                      </p:cBhvr>
                                      <p:to>
                                        <p:strVal val="visible"/>
                                      </p:to>
                                    </p:set>
                                    <p:animEffect transition="in" filter="wipe(down)">
                                      <p:cBhvr>
                                        <p:cTn id="112" dur="500"/>
                                        <p:tgtEl>
                                          <p:spTgt spid="103"/>
                                        </p:tgtEl>
                                      </p:cBhvr>
                                    </p:animEffect>
                                  </p:childTnLst>
                                </p:cTn>
                              </p:par>
                              <p:par>
                                <p:cTn id="113" presetID="10" presetClass="entr" presetSubtype="0" fill="hold" nodeType="withEffect">
                                  <p:stCondLst>
                                    <p:cond delay="0"/>
                                  </p:stCondLst>
                                  <p:childTnLst>
                                    <p:set>
                                      <p:cBhvr>
                                        <p:cTn id="114" dur="1" fill="hold">
                                          <p:stCondLst>
                                            <p:cond delay="0"/>
                                          </p:stCondLst>
                                        </p:cTn>
                                        <p:tgtEl>
                                          <p:spTgt spid="107"/>
                                        </p:tgtEl>
                                        <p:attrNameLst>
                                          <p:attrName>style.visibility</p:attrName>
                                        </p:attrNameLst>
                                      </p:cBhvr>
                                      <p:to>
                                        <p:strVal val="visible"/>
                                      </p:to>
                                    </p:set>
                                    <p:animEffect transition="in" filter="fade">
                                      <p:cBhvr>
                                        <p:cTn id="115" dur="500"/>
                                        <p:tgtEl>
                                          <p:spTgt spid="107"/>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137"/>
                                        </p:tgtEl>
                                        <p:attrNameLst>
                                          <p:attrName>style.visibility</p:attrName>
                                        </p:attrNameLst>
                                      </p:cBhvr>
                                      <p:to>
                                        <p:strVal val="visible"/>
                                      </p:to>
                                    </p:set>
                                    <p:animEffect transition="in" filter="wipe(down)">
                                      <p:cBhvr>
                                        <p:cTn id="118" dur="500"/>
                                        <p:tgtEl>
                                          <p:spTgt spid="137"/>
                                        </p:tgtEl>
                                      </p:cBhvr>
                                    </p:animEffect>
                                  </p:childTnLst>
                                </p:cTn>
                              </p:par>
                              <p:par>
                                <p:cTn id="119" presetID="10" presetClass="entr" presetSubtype="0" fill="hold" nodeType="withEffect">
                                  <p:stCondLst>
                                    <p:cond delay="0"/>
                                  </p:stCondLst>
                                  <p:childTnLst>
                                    <p:set>
                                      <p:cBhvr>
                                        <p:cTn id="120" dur="1" fill="hold">
                                          <p:stCondLst>
                                            <p:cond delay="0"/>
                                          </p:stCondLst>
                                        </p:cTn>
                                        <p:tgtEl>
                                          <p:spTgt spid="138"/>
                                        </p:tgtEl>
                                        <p:attrNameLst>
                                          <p:attrName>style.visibility</p:attrName>
                                        </p:attrNameLst>
                                      </p:cBhvr>
                                      <p:to>
                                        <p:strVal val="visible"/>
                                      </p:to>
                                    </p:set>
                                    <p:animEffect transition="in" filter="fade">
                                      <p:cBhvr>
                                        <p:cTn id="121" dur="500"/>
                                        <p:tgtEl>
                                          <p:spTgt spid="138"/>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155"/>
                                        </p:tgtEl>
                                        <p:attrNameLst>
                                          <p:attrName>style.visibility</p:attrName>
                                        </p:attrNameLst>
                                      </p:cBhvr>
                                      <p:to>
                                        <p:strVal val="visible"/>
                                      </p:to>
                                    </p:set>
                                    <p:animEffect transition="in" filter="wipe(down)">
                                      <p:cBhvr>
                                        <p:cTn id="124" dur="500"/>
                                        <p:tgtEl>
                                          <p:spTgt spid="155"/>
                                        </p:tgtEl>
                                      </p:cBhvr>
                                    </p:animEffect>
                                  </p:childTnLst>
                                </p:cTn>
                              </p:par>
                              <p:par>
                                <p:cTn id="125" presetID="10" presetClass="entr" presetSubtype="0" fill="hold" nodeType="withEffect">
                                  <p:stCondLst>
                                    <p:cond delay="0"/>
                                  </p:stCondLst>
                                  <p:childTnLst>
                                    <p:set>
                                      <p:cBhvr>
                                        <p:cTn id="126" dur="1" fill="hold">
                                          <p:stCondLst>
                                            <p:cond delay="0"/>
                                          </p:stCondLst>
                                        </p:cTn>
                                        <p:tgtEl>
                                          <p:spTgt spid="159"/>
                                        </p:tgtEl>
                                        <p:attrNameLst>
                                          <p:attrName>style.visibility</p:attrName>
                                        </p:attrNameLst>
                                      </p:cBhvr>
                                      <p:to>
                                        <p:strVal val="visible"/>
                                      </p:to>
                                    </p:set>
                                    <p:animEffect transition="in" filter="fade">
                                      <p:cBhvr>
                                        <p:cTn id="127" dur="500"/>
                                        <p:tgtEl>
                                          <p:spTgt spid="159"/>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49"/>
                                        </p:tgtEl>
                                        <p:attrNameLst>
                                          <p:attrName>style.visibility</p:attrName>
                                        </p:attrNameLst>
                                      </p:cBhvr>
                                      <p:to>
                                        <p:strVal val="visible"/>
                                      </p:to>
                                    </p:set>
                                    <p:animEffect transition="in" filter="wipe(down)">
                                      <p:cBhvr>
                                        <p:cTn id="130" dur="500"/>
                                        <p:tgtEl>
                                          <p:spTgt spid="49"/>
                                        </p:tgtEl>
                                      </p:cBhvr>
                                    </p:animEffect>
                                  </p:childTnLst>
                                </p:cTn>
                              </p:par>
                              <p:par>
                                <p:cTn id="131" presetID="10" presetClass="entr" presetSubtype="0" fill="hold" nodeType="withEffect">
                                  <p:stCondLst>
                                    <p:cond delay="0"/>
                                  </p:stCondLst>
                                  <p:childTnLst>
                                    <p:set>
                                      <p:cBhvr>
                                        <p:cTn id="132" dur="1" fill="hold">
                                          <p:stCondLst>
                                            <p:cond delay="0"/>
                                          </p:stCondLst>
                                        </p:cTn>
                                        <p:tgtEl>
                                          <p:spTgt spid="53"/>
                                        </p:tgtEl>
                                        <p:attrNameLst>
                                          <p:attrName>style.visibility</p:attrName>
                                        </p:attrNameLst>
                                      </p:cBhvr>
                                      <p:to>
                                        <p:strVal val="visible"/>
                                      </p:to>
                                    </p:set>
                                    <p:animEffect transition="in" filter="fade">
                                      <p:cBhvr>
                                        <p:cTn id="13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3" grpId="0" animBg="1"/>
      <p:bldP spid="34" grpId="0" animBg="1"/>
      <p:bldP spid="35" grpId="0" animBg="1"/>
      <p:bldP spid="69" grpId="0" animBg="1"/>
      <p:bldP spid="70" grpId="0" animBg="1"/>
      <p:bldP spid="71" grpId="0" animBg="1"/>
      <p:bldP spid="84" grpId="0" animBg="1"/>
      <p:bldP spid="85" grpId="0" animBg="1"/>
      <p:bldP spid="86" grpId="0" animBg="1"/>
      <p:bldP spid="196" grpId="0" animBg="1"/>
      <p:bldP spid="197" grpId="0" animBg="1"/>
      <p:bldP spid="198" grpId="0" animBg="1"/>
      <p:bldP spid="61" grpId="0" animBg="1"/>
      <p:bldP spid="103" grpId="0" animBg="1"/>
      <p:bldP spid="137" grpId="0" animBg="1"/>
      <p:bldP spid="155" grpId="0" animBg="1"/>
      <p:bldP spid="6" grpId="0" animBg="1"/>
      <p:bldP spid="83" grpId="0" animBg="1"/>
      <p:bldP spid="175" grpId="0" animBg="1"/>
      <p:bldP spid="10" grpId="0" animBg="1"/>
      <p:bldP spid="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5EE436-A9EA-4288-B1D6-1E89506A853A}"/>
              </a:ext>
            </a:extLst>
          </p:cNvPr>
          <p:cNvSpPr>
            <a:spLocks noGrp="1"/>
          </p:cNvSpPr>
          <p:nvPr>
            <p:ph type="sldNum" sz="quarter" idx="12"/>
          </p:nvPr>
        </p:nvSpPr>
        <p:spPr/>
        <p:txBody>
          <a:bodyPr/>
          <a:lstStyle/>
          <a:p>
            <a:fld id="{971DC445-1373-4893-B06F-2C3F20F2E379}" type="slidenum">
              <a:rPr lang="en-US" smtClean="0"/>
              <a:t>8</a:t>
            </a:fld>
            <a:endParaRPr lang="en-US"/>
          </a:p>
        </p:txBody>
      </p:sp>
      <p:graphicFrame>
        <p:nvGraphicFramePr>
          <p:cNvPr id="7" name="Table 6">
            <a:extLst>
              <a:ext uri="{FF2B5EF4-FFF2-40B4-BE49-F238E27FC236}">
                <a16:creationId xmlns:a16="http://schemas.microsoft.com/office/drawing/2014/main" id="{0AD36080-2F28-4D5A-86CD-06163DDA848E}"/>
              </a:ext>
            </a:extLst>
          </p:cNvPr>
          <p:cNvGraphicFramePr>
            <a:graphicFrameLocks noGrp="1"/>
          </p:cNvGraphicFramePr>
          <p:nvPr>
            <p:extLst>
              <p:ext uri="{D42A27DB-BD31-4B8C-83A1-F6EECF244321}">
                <p14:modId xmlns:p14="http://schemas.microsoft.com/office/powerpoint/2010/main" val="2168397606"/>
              </p:ext>
            </p:extLst>
          </p:nvPr>
        </p:nvGraphicFramePr>
        <p:xfrm>
          <a:off x="0" y="0"/>
          <a:ext cx="9144000" cy="6834288"/>
        </p:xfrm>
        <a:graphic>
          <a:graphicData uri="http://schemas.openxmlformats.org/drawingml/2006/table">
            <a:tbl>
              <a:tblPr firstRow="1" firstCol="1" bandRow="1"/>
              <a:tblGrid>
                <a:gridCol w="3020518">
                  <a:extLst>
                    <a:ext uri="{9D8B030D-6E8A-4147-A177-3AD203B41FA5}">
                      <a16:colId xmlns:a16="http://schemas.microsoft.com/office/drawing/2014/main" val="3055155178"/>
                    </a:ext>
                  </a:extLst>
                </a:gridCol>
                <a:gridCol w="3192905">
                  <a:extLst>
                    <a:ext uri="{9D8B030D-6E8A-4147-A177-3AD203B41FA5}">
                      <a16:colId xmlns:a16="http://schemas.microsoft.com/office/drawing/2014/main" val="2008461159"/>
                    </a:ext>
                  </a:extLst>
                </a:gridCol>
                <a:gridCol w="2930577">
                  <a:extLst>
                    <a:ext uri="{9D8B030D-6E8A-4147-A177-3AD203B41FA5}">
                      <a16:colId xmlns:a16="http://schemas.microsoft.com/office/drawing/2014/main" val="851294426"/>
                    </a:ext>
                  </a:extLst>
                </a:gridCol>
              </a:tblGrid>
              <a:tr h="540640">
                <a:tc>
                  <a:txBody>
                    <a:bodyPr/>
                    <a:lstStyle/>
                    <a:p>
                      <a:pPr marL="0" marR="0" algn="ctr">
                        <a:lnSpc>
                          <a:spcPct val="107000"/>
                        </a:lnSpc>
                        <a:spcBef>
                          <a:spcPts val="0"/>
                        </a:spcBef>
                        <a:spcAft>
                          <a:spcPts val="0"/>
                        </a:spcAft>
                      </a:pPr>
                      <a:r>
                        <a:rPr lang="en-US" sz="2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Goals – where will I be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(Looking back from future)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“Why” + (how it will feel?)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“Vision” - what does it look like?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What’s the Next Step?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683872"/>
                  </a:ext>
                </a:extLst>
              </a:tr>
              <a:tr h="54512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 JSG Consulting, engineering Work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I’ve been creative, proactive and recognized for my technical and spiritual contributions</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Professional, salary, creative, Kingdom?</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Relationships &amp; fruit, prophetic flow</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Something creative every week</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Technical initiatives, People initiatives (heart)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Make millennials successful </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6989"/>
                  </a:ext>
                </a:extLst>
              </a:tr>
              <a:tr h="54512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 3. The Heart Plan &amp; Seers and Doers online courses are cycling and my focus has shifted to equipping and promoting affiliates</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It runs itself, Testimonies of blessing flow in</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We’re creating a tribe of people who love it and a team of people who carry it</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Scale the value</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31348"/>
                  </a:ext>
                </a:extLst>
              </a:tr>
              <a:tr h="54512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4. Word of mouth referrals and Wally’s Click funnels is a cup overflowing that even keeps our affiliates busy.</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I’m multiplying wealth and creating value for customers in Branding &amp; Marketing</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Referring people to Wally, Bozena, and Rafal</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I’m integrating the heart plan, wealth multiplication and building Kingdom companies. work with larger companies</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032798"/>
                  </a:ext>
                </a:extLst>
              </a:tr>
              <a:tr h="360698">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5. ReleasingKings.com is SEO and the blog goes to 5000. We’ve added a podcast</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Hiddenness is broken off</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539317"/>
                  </a:ext>
                </a:extLst>
              </a:tr>
              <a:tr h="437241">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 Network speaking Stages, signature talk</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Ten on-line. Five off-line per year</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find businesspeople hungry for Kingdom. Strategic invitations (mined and flowing)</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Release others to speak and multiply the message. Find those with the same vision</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2673294"/>
                  </a:ext>
                </a:extLst>
              </a:tr>
              <a:tr h="729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7. Heart Plan for Business / Nations</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We integrated the Heart Plan with Courts of Heaven prayer to release Kings, businesses, and nations… like the Netherlands</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Kingdom impact (queuing for Reformation)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like businesspeople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Intentional Reformation… systematically</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Heart Plan and Seers &amp; Doers available in Nations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Poland – Maria,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Rafal</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Andrez</a:t>
                      </a:r>
                      <a:r>
                        <a:rPr lang="en-US" sz="1200" dirty="0">
                          <a:effectLst/>
                          <a:latin typeface="Calibri" panose="020F0502020204030204" pitchFamily="34" charset="0"/>
                          <a:ea typeface="Calibri" panose="020F0502020204030204" pitchFamily="34" charset="0"/>
                          <a:cs typeface="Times New Roman" panose="02020603050405020304" pitchFamily="18" charset="0"/>
                        </a:rPr>
                        <a:t>, Norbert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Netherlands - Marcel</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736043"/>
                  </a:ext>
                </a:extLst>
              </a:tr>
              <a:tr h="54512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8. A network of businesses / Reformation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a network of businesspeople excited about reformation and their role</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Feels like being a father to the nations</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Progress on nations</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Find “young lions” in Europe</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Release books for nations/businesses</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Create a tribe (Rom 8:28-30) with Wim, Paul?</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383632"/>
                  </a:ext>
                </a:extLst>
              </a:tr>
              <a:tr h="54512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9. Develop Seer gifting, courts, council</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I take sons to Heaven who come back with confidence/authority, manifest Father’s heart.</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I feels so good to have practical and safe version of “ascending” that works for business. It is mystical, but it’s not!</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Proficient in Courts / Council</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Able to take individuals and groups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Release Council in Business</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107086"/>
                  </a:ext>
                </a:extLst>
              </a:tr>
              <a:tr h="779773">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 Release Reformation in US &amp; Europe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got a third nation’s book in writing (after Poland &amp; Netherlands).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Gathered the Ecclesia from the business Mt </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Love Holy Spirit moving, speaking under anointing</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Prophetic breakthrough</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Apostolic authority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Network vison for practical reformation, open books in every nation</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Marcel in the Netherlands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Maria / Murielle / Javed / Ron St Hilaire</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876940"/>
                  </a:ext>
                </a:extLst>
              </a:tr>
              <a:tr h="54512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11. Writing (next book, weekly blog/podcast)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have been consistent with the blog and wrote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Intentional Reformation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Means of prophetic expression, visibility</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Share what Lord shows me</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Impact on people, the message of reformation</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Write next week’s blog</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Market Seers and Doers,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Outline and Draft for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Reformation Strategies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228364"/>
                  </a:ext>
                </a:extLst>
              </a:tr>
              <a:tr h="360698">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12. There have been opportunities to share Seers and Doers Experience – it’s welcomed</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Introducing people to the council is a thrill; Father is so good.</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Exploits - Other people are leading sessions, telling the stories. </a:t>
                      </a:r>
                    </a:p>
                  </a:txBody>
                  <a:tcPr marL="45754" marR="45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4051050"/>
                  </a:ext>
                </a:extLst>
              </a:tr>
            </a:tbl>
          </a:graphicData>
        </a:graphic>
      </p:graphicFrame>
    </p:spTree>
    <p:extLst>
      <p:ext uri="{BB962C8B-B14F-4D97-AF65-F5344CB8AC3E}">
        <p14:creationId xmlns:p14="http://schemas.microsoft.com/office/powerpoint/2010/main" val="406975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Oval 53"/>
          <p:cNvSpPr/>
          <p:nvPr/>
        </p:nvSpPr>
        <p:spPr>
          <a:xfrm>
            <a:off x="343779" y="3013321"/>
            <a:ext cx="1253983" cy="861122"/>
          </a:xfrm>
          <a:prstGeom prst="ellipse">
            <a:avLst/>
          </a:prstGeom>
          <a:solidFill>
            <a:schemeClr val="accent4">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529824" y="3013321"/>
            <a:ext cx="1253983" cy="861122"/>
          </a:xfrm>
          <a:prstGeom prst="ellipse">
            <a:avLst/>
          </a:prstGeom>
          <a:solidFill>
            <a:schemeClr val="accent4">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3937347" y="5554802"/>
            <a:ext cx="1253983" cy="861122"/>
          </a:xfrm>
          <a:prstGeom prst="ellipse">
            <a:avLst/>
          </a:prstGeom>
          <a:solidFill>
            <a:schemeClr val="accent4">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167647" y="2460542"/>
            <a:ext cx="234267" cy="163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9">
            <a:extLst>
              <a:ext uri="{FF2B5EF4-FFF2-40B4-BE49-F238E27FC236}">
                <a16:creationId xmlns:a16="http://schemas.microsoft.com/office/drawing/2014/main" id="{BEB092E5-50DC-45BE-A826-4B4562806F04}"/>
              </a:ext>
            </a:extLst>
          </p:cNvPr>
          <p:cNvSpPr/>
          <p:nvPr/>
        </p:nvSpPr>
        <p:spPr>
          <a:xfrm>
            <a:off x="2214000" y="2954742"/>
            <a:ext cx="4700678" cy="997418"/>
          </a:xfrm>
          <a:prstGeom prst="roundRect">
            <a:avLst/>
          </a:prstGeom>
          <a:solidFill>
            <a:schemeClr val="accent1">
              <a:lumMod val="20000"/>
              <a:lumOff val="8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Tribe</a:t>
            </a:r>
          </a:p>
          <a:p>
            <a:pPr indent="-457200">
              <a:spcBef>
                <a:spcPts val="300"/>
              </a:spcBef>
            </a:pPr>
            <a:r>
              <a:rPr lang="en-US" sz="1000" b="1" dirty="0">
                <a:solidFill>
                  <a:schemeClr val="accent1">
                    <a:lumMod val="75000"/>
                  </a:schemeClr>
                </a:solidFill>
              </a:rPr>
              <a:t>To</a:t>
            </a:r>
            <a:r>
              <a:rPr lang="en-US" sz="1000" dirty="0">
                <a:solidFill>
                  <a:schemeClr val="tx1"/>
                </a:solidFill>
              </a:rPr>
              <a:t> guide people, businesses, and nations to intentionally connect their life purpose with the desires God wrote in their own hearts,</a:t>
            </a:r>
          </a:p>
          <a:p>
            <a:pPr indent="-457200">
              <a:spcBef>
                <a:spcPts val="300"/>
              </a:spcBef>
            </a:pPr>
            <a:r>
              <a:rPr lang="en-US" sz="1000" b="1" dirty="0">
                <a:solidFill>
                  <a:schemeClr val="accent1">
                    <a:lumMod val="75000"/>
                  </a:schemeClr>
                </a:solidFill>
              </a:rPr>
              <a:t>So that</a:t>
            </a:r>
            <a:r>
              <a:rPr lang="en-US" sz="1000" dirty="0">
                <a:solidFill>
                  <a:schemeClr val="accent1">
                    <a:lumMod val="75000"/>
                  </a:schemeClr>
                </a:solidFill>
              </a:rPr>
              <a:t> </a:t>
            </a:r>
            <a:r>
              <a:rPr lang="en-US" sz="1000" dirty="0">
                <a:solidFill>
                  <a:schemeClr val="tx1"/>
                </a:solidFill>
              </a:rPr>
              <a:t>“sons” can </a:t>
            </a:r>
            <a:r>
              <a:rPr lang="en-US" sz="1000" i="1" dirty="0">
                <a:solidFill>
                  <a:schemeClr val="tx1"/>
                </a:solidFill>
              </a:rPr>
              <a:t>see</a:t>
            </a:r>
            <a:r>
              <a:rPr lang="en-US" sz="1000" dirty="0">
                <a:solidFill>
                  <a:schemeClr val="tx1"/>
                </a:solidFill>
              </a:rPr>
              <a:t> the what the Father is doing in heaven, experience tribe, and make their unique contribution to a viral reformation that really does </a:t>
            </a:r>
            <a:r>
              <a:rPr lang="en-US" sz="1000" i="1" dirty="0">
                <a:solidFill>
                  <a:schemeClr val="tx1"/>
                </a:solidFill>
              </a:rPr>
              <a:t>bless nations</a:t>
            </a:r>
            <a:r>
              <a:rPr lang="en-US" sz="800" i="1" dirty="0">
                <a:solidFill>
                  <a:schemeClr val="tx1"/>
                </a:solidFill>
              </a:rPr>
              <a:t>.</a:t>
            </a:r>
            <a:endParaRPr lang="en-US" sz="800" dirty="0">
              <a:solidFill>
                <a:schemeClr val="tx1"/>
              </a:solidFill>
            </a:endParaRPr>
          </a:p>
        </p:txBody>
      </p:sp>
      <p:cxnSp>
        <p:nvCxnSpPr>
          <p:cNvPr id="7" name="Curved Connector 15">
            <a:extLst>
              <a:ext uri="{FF2B5EF4-FFF2-40B4-BE49-F238E27FC236}">
                <a16:creationId xmlns:a16="http://schemas.microsoft.com/office/drawing/2014/main" id="{93411E36-4A34-465F-A063-0D854B38E2C5}"/>
              </a:ext>
            </a:extLst>
          </p:cNvPr>
          <p:cNvCxnSpPr>
            <a:cxnSpLocks/>
            <a:stCxn id="5" idx="0"/>
            <a:endCxn id="6" idx="1"/>
          </p:cNvCxnSpPr>
          <p:nvPr/>
        </p:nvCxnSpPr>
        <p:spPr>
          <a:xfrm rot="5400000" flipH="1" flipV="1">
            <a:off x="4602511" y="2609136"/>
            <a:ext cx="307435" cy="383779"/>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 name="Curved Connector 15">
            <a:extLst>
              <a:ext uri="{FF2B5EF4-FFF2-40B4-BE49-F238E27FC236}">
                <a16:creationId xmlns:a16="http://schemas.microsoft.com/office/drawing/2014/main" id="{6B1C4666-7FAB-4840-852E-A64F2BD818FE}"/>
              </a:ext>
            </a:extLst>
          </p:cNvPr>
          <p:cNvCxnSpPr>
            <a:cxnSpLocks/>
            <a:stCxn id="5" idx="2"/>
            <a:endCxn id="10" idx="1"/>
          </p:cNvCxnSpPr>
          <p:nvPr/>
        </p:nvCxnSpPr>
        <p:spPr>
          <a:xfrm rot="16200000" flipH="1">
            <a:off x="4599824" y="3916674"/>
            <a:ext cx="312809" cy="383779"/>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13">
            <a:extLst>
              <a:ext uri="{FF2B5EF4-FFF2-40B4-BE49-F238E27FC236}">
                <a16:creationId xmlns:a16="http://schemas.microsoft.com/office/drawing/2014/main" id="{310694C5-2C94-40E0-8152-28542DD6AAA0}"/>
              </a:ext>
            </a:extLst>
          </p:cNvPr>
          <p:cNvSpPr/>
          <p:nvPr/>
        </p:nvSpPr>
        <p:spPr>
          <a:xfrm>
            <a:off x="5904438" y="376309"/>
            <a:ext cx="2926340" cy="36339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 Explore Heart’s Desires</a:t>
            </a:r>
          </a:p>
        </p:txBody>
      </p:sp>
      <p:sp>
        <p:nvSpPr>
          <p:cNvPr id="34" name="Rounded Rectangle 13">
            <a:extLst>
              <a:ext uri="{FF2B5EF4-FFF2-40B4-BE49-F238E27FC236}">
                <a16:creationId xmlns:a16="http://schemas.microsoft.com/office/drawing/2014/main" id="{8F6FB04A-3B1A-4A5D-8F57-6F3CCD49AEDB}"/>
              </a:ext>
            </a:extLst>
          </p:cNvPr>
          <p:cNvSpPr/>
          <p:nvPr/>
        </p:nvSpPr>
        <p:spPr>
          <a:xfrm>
            <a:off x="5994410" y="885695"/>
            <a:ext cx="2836367" cy="3657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2. Prophetic Confirmation</a:t>
            </a:r>
          </a:p>
        </p:txBody>
      </p:sp>
      <p:sp>
        <p:nvSpPr>
          <p:cNvPr id="35" name="Rounded Rectangle 13">
            <a:extLst>
              <a:ext uri="{FF2B5EF4-FFF2-40B4-BE49-F238E27FC236}">
                <a16:creationId xmlns:a16="http://schemas.microsoft.com/office/drawing/2014/main" id="{D6B60C4F-61D6-453A-B8FB-F7D41A61DA74}"/>
              </a:ext>
            </a:extLst>
          </p:cNvPr>
          <p:cNvSpPr/>
          <p:nvPr/>
        </p:nvSpPr>
        <p:spPr>
          <a:xfrm>
            <a:off x="6105905" y="1397447"/>
            <a:ext cx="2724872" cy="3657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3. Collaboration  </a:t>
            </a:r>
          </a:p>
        </p:txBody>
      </p:sp>
      <p:cxnSp>
        <p:nvCxnSpPr>
          <p:cNvPr id="37" name="Curved Connector 15">
            <a:extLst>
              <a:ext uri="{FF2B5EF4-FFF2-40B4-BE49-F238E27FC236}">
                <a16:creationId xmlns:a16="http://schemas.microsoft.com/office/drawing/2014/main" id="{A3BFD137-14FD-41C4-BCC6-835FCB45F41E}"/>
              </a:ext>
            </a:extLst>
          </p:cNvPr>
          <p:cNvCxnSpPr>
            <a:cxnSpLocks/>
            <a:stCxn id="17" idx="0"/>
            <a:endCxn id="33" idx="1"/>
          </p:cNvCxnSpPr>
          <p:nvPr/>
        </p:nvCxnSpPr>
        <p:spPr>
          <a:xfrm rot="5400000" flipH="1" flipV="1">
            <a:off x="4643341" y="1199446"/>
            <a:ext cx="1902536" cy="619657"/>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15">
            <a:extLst>
              <a:ext uri="{FF2B5EF4-FFF2-40B4-BE49-F238E27FC236}">
                <a16:creationId xmlns:a16="http://schemas.microsoft.com/office/drawing/2014/main" id="{D1024213-A8F5-40A9-ACC8-1BA7C3F80BD9}"/>
              </a:ext>
            </a:extLst>
          </p:cNvPr>
          <p:cNvCxnSpPr>
            <a:cxnSpLocks/>
            <a:stCxn id="17" idx="0"/>
            <a:endCxn id="34" idx="1"/>
          </p:cNvCxnSpPr>
          <p:nvPr/>
        </p:nvCxnSpPr>
        <p:spPr>
          <a:xfrm rot="5400000" flipH="1" flipV="1">
            <a:off x="4943612" y="1409745"/>
            <a:ext cx="1391967" cy="709629"/>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15">
            <a:extLst>
              <a:ext uri="{FF2B5EF4-FFF2-40B4-BE49-F238E27FC236}">
                <a16:creationId xmlns:a16="http://schemas.microsoft.com/office/drawing/2014/main" id="{A031FA6E-40C7-40AA-8F0E-51E95DFAA983}"/>
              </a:ext>
            </a:extLst>
          </p:cNvPr>
          <p:cNvCxnSpPr>
            <a:cxnSpLocks/>
            <a:stCxn id="17" idx="0"/>
            <a:endCxn id="35" idx="1"/>
          </p:cNvCxnSpPr>
          <p:nvPr/>
        </p:nvCxnSpPr>
        <p:spPr>
          <a:xfrm rot="5400000" flipH="1" flipV="1">
            <a:off x="5255236" y="1609873"/>
            <a:ext cx="880215" cy="821124"/>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9">
            <a:extLst>
              <a:ext uri="{FF2B5EF4-FFF2-40B4-BE49-F238E27FC236}">
                <a16:creationId xmlns:a16="http://schemas.microsoft.com/office/drawing/2014/main" id="{BDB3C947-AD2A-4726-94DB-E4D3D3552BE9}"/>
              </a:ext>
            </a:extLst>
          </p:cNvPr>
          <p:cNvSpPr/>
          <p:nvPr/>
        </p:nvSpPr>
        <p:spPr>
          <a:xfrm>
            <a:off x="6277364" y="4579272"/>
            <a:ext cx="2574787"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5. Accusations Silenced</a:t>
            </a:r>
          </a:p>
        </p:txBody>
      </p:sp>
      <p:sp>
        <p:nvSpPr>
          <p:cNvPr id="70" name="Rounded Rectangle 9">
            <a:extLst>
              <a:ext uri="{FF2B5EF4-FFF2-40B4-BE49-F238E27FC236}">
                <a16:creationId xmlns:a16="http://schemas.microsoft.com/office/drawing/2014/main" id="{168AF9D6-6B56-49DC-9473-5472A0BAFF8B}"/>
              </a:ext>
            </a:extLst>
          </p:cNvPr>
          <p:cNvSpPr/>
          <p:nvPr/>
        </p:nvSpPr>
        <p:spPr>
          <a:xfrm>
            <a:off x="6100743" y="5072285"/>
            <a:ext cx="2756225"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6. Seer Gift activated</a:t>
            </a:r>
          </a:p>
        </p:txBody>
      </p:sp>
      <p:sp>
        <p:nvSpPr>
          <p:cNvPr id="71" name="Rounded Rectangle 9">
            <a:extLst>
              <a:ext uri="{FF2B5EF4-FFF2-40B4-BE49-F238E27FC236}">
                <a16:creationId xmlns:a16="http://schemas.microsoft.com/office/drawing/2014/main" id="{FCF571CD-8021-445A-948F-0E37BBF69EAF}"/>
              </a:ext>
            </a:extLst>
          </p:cNvPr>
          <p:cNvSpPr/>
          <p:nvPr/>
        </p:nvSpPr>
        <p:spPr>
          <a:xfrm>
            <a:off x="6015006" y="5565298"/>
            <a:ext cx="2837146"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7. Fluent in Courts &amp; Council</a:t>
            </a:r>
          </a:p>
        </p:txBody>
      </p:sp>
      <p:cxnSp>
        <p:nvCxnSpPr>
          <p:cNvPr id="72" name="Curved Connector 15">
            <a:extLst>
              <a:ext uri="{FF2B5EF4-FFF2-40B4-BE49-F238E27FC236}">
                <a16:creationId xmlns:a16="http://schemas.microsoft.com/office/drawing/2014/main" id="{828CFD64-B4EA-44EB-A77A-FEF99D8888DD}"/>
              </a:ext>
            </a:extLst>
          </p:cNvPr>
          <p:cNvCxnSpPr>
            <a:cxnSpLocks/>
            <a:stCxn id="47" idx="2"/>
            <a:endCxn id="71" idx="1"/>
          </p:cNvCxnSpPr>
          <p:nvPr/>
        </p:nvCxnSpPr>
        <p:spPr>
          <a:xfrm rot="16200000" flipH="1">
            <a:off x="4996769" y="4729941"/>
            <a:ext cx="1306248" cy="730225"/>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15">
            <a:extLst>
              <a:ext uri="{FF2B5EF4-FFF2-40B4-BE49-F238E27FC236}">
                <a16:creationId xmlns:a16="http://schemas.microsoft.com/office/drawing/2014/main" id="{F73B02C3-5E98-4F1C-94C5-F479C7F47646}"/>
              </a:ext>
            </a:extLst>
          </p:cNvPr>
          <p:cNvCxnSpPr>
            <a:cxnSpLocks/>
            <a:stCxn id="47" idx="2"/>
            <a:endCxn id="70" idx="1"/>
          </p:cNvCxnSpPr>
          <p:nvPr/>
        </p:nvCxnSpPr>
        <p:spPr>
          <a:xfrm rot="16200000" flipH="1">
            <a:off x="5286145" y="4440566"/>
            <a:ext cx="813235" cy="815962"/>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15">
            <a:extLst>
              <a:ext uri="{FF2B5EF4-FFF2-40B4-BE49-F238E27FC236}">
                <a16:creationId xmlns:a16="http://schemas.microsoft.com/office/drawing/2014/main" id="{3301A6F2-DAD1-4BB9-9C8C-D54FE3FD171A}"/>
              </a:ext>
            </a:extLst>
          </p:cNvPr>
          <p:cNvCxnSpPr>
            <a:cxnSpLocks/>
            <a:stCxn id="47" idx="2"/>
            <a:endCxn id="69" idx="1"/>
          </p:cNvCxnSpPr>
          <p:nvPr/>
        </p:nvCxnSpPr>
        <p:spPr>
          <a:xfrm rot="16200000" flipH="1">
            <a:off x="5620961" y="4105749"/>
            <a:ext cx="320222" cy="99258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9">
            <a:extLst>
              <a:ext uri="{FF2B5EF4-FFF2-40B4-BE49-F238E27FC236}">
                <a16:creationId xmlns:a16="http://schemas.microsoft.com/office/drawing/2014/main" id="{CC6B6626-809C-4CD6-8E28-157CB66707FF}"/>
              </a:ext>
            </a:extLst>
          </p:cNvPr>
          <p:cNvSpPr/>
          <p:nvPr/>
        </p:nvSpPr>
        <p:spPr>
          <a:xfrm>
            <a:off x="294722" y="4600070"/>
            <a:ext cx="2652328"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I Can Bring Heaven to Earth</a:t>
            </a:r>
          </a:p>
        </p:txBody>
      </p:sp>
      <p:sp>
        <p:nvSpPr>
          <p:cNvPr id="85" name="Rounded Rectangle 9">
            <a:extLst>
              <a:ext uri="{FF2B5EF4-FFF2-40B4-BE49-F238E27FC236}">
                <a16:creationId xmlns:a16="http://schemas.microsoft.com/office/drawing/2014/main" id="{C0C1AFF6-2864-475F-B9D6-7D1F0049022C}"/>
              </a:ext>
            </a:extLst>
          </p:cNvPr>
          <p:cNvSpPr/>
          <p:nvPr/>
        </p:nvSpPr>
        <p:spPr>
          <a:xfrm>
            <a:off x="294722" y="5076675"/>
            <a:ext cx="2741043"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I Can Hear/Connect Hearts</a:t>
            </a:r>
          </a:p>
        </p:txBody>
      </p:sp>
      <p:sp>
        <p:nvSpPr>
          <p:cNvPr id="86" name="Rounded Rectangle 9">
            <a:extLst>
              <a:ext uri="{FF2B5EF4-FFF2-40B4-BE49-F238E27FC236}">
                <a16:creationId xmlns:a16="http://schemas.microsoft.com/office/drawing/2014/main" id="{CB057C29-9272-4035-BDA3-6FB410101FCE}"/>
              </a:ext>
            </a:extLst>
          </p:cNvPr>
          <p:cNvSpPr/>
          <p:nvPr/>
        </p:nvSpPr>
        <p:spPr>
          <a:xfrm>
            <a:off x="294722" y="5553280"/>
            <a:ext cx="2835018"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I can Lead Courts &amp; Council</a:t>
            </a:r>
          </a:p>
        </p:txBody>
      </p:sp>
      <p:cxnSp>
        <p:nvCxnSpPr>
          <p:cNvPr id="87" name="Curved Connector 15">
            <a:extLst>
              <a:ext uri="{FF2B5EF4-FFF2-40B4-BE49-F238E27FC236}">
                <a16:creationId xmlns:a16="http://schemas.microsoft.com/office/drawing/2014/main" id="{29BF54BA-B4A4-4A61-9918-D8758B6EAEFC}"/>
              </a:ext>
            </a:extLst>
          </p:cNvPr>
          <p:cNvCxnSpPr>
            <a:cxnSpLocks/>
            <a:stCxn id="5" idx="2"/>
            <a:endCxn id="83" idx="3"/>
          </p:cNvCxnSpPr>
          <p:nvPr/>
        </p:nvCxnSpPr>
        <p:spPr>
          <a:xfrm rot="5400000">
            <a:off x="4203412" y="3913137"/>
            <a:ext cx="321905" cy="399950"/>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0" name="Curved Connector 15">
            <a:extLst>
              <a:ext uri="{FF2B5EF4-FFF2-40B4-BE49-F238E27FC236}">
                <a16:creationId xmlns:a16="http://schemas.microsoft.com/office/drawing/2014/main" id="{907A95A2-467B-42BF-B951-8B23157455DB}"/>
              </a:ext>
            </a:extLst>
          </p:cNvPr>
          <p:cNvCxnSpPr>
            <a:cxnSpLocks/>
            <a:stCxn id="91" idx="2"/>
            <a:endCxn id="84" idx="3"/>
          </p:cNvCxnSpPr>
          <p:nvPr/>
        </p:nvCxnSpPr>
        <p:spPr>
          <a:xfrm rot="5400000">
            <a:off x="3245968" y="4149277"/>
            <a:ext cx="334756" cy="93259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3" name="Curved Connector 15">
            <a:extLst>
              <a:ext uri="{FF2B5EF4-FFF2-40B4-BE49-F238E27FC236}">
                <a16:creationId xmlns:a16="http://schemas.microsoft.com/office/drawing/2014/main" id="{C51AC775-FAE4-4DFF-B60C-07221B593232}"/>
              </a:ext>
            </a:extLst>
          </p:cNvPr>
          <p:cNvCxnSpPr>
            <a:cxnSpLocks/>
            <a:stCxn id="91" idx="2"/>
            <a:endCxn id="85" idx="3"/>
          </p:cNvCxnSpPr>
          <p:nvPr/>
        </p:nvCxnSpPr>
        <p:spPr>
          <a:xfrm rot="5400000">
            <a:off x="3052023" y="4431936"/>
            <a:ext cx="811361" cy="843876"/>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70" name="Curved Connector 15">
            <a:extLst>
              <a:ext uri="{FF2B5EF4-FFF2-40B4-BE49-F238E27FC236}">
                <a16:creationId xmlns:a16="http://schemas.microsoft.com/office/drawing/2014/main" id="{06C094F3-8BDF-4E5E-A11E-CF35637DEFC7}"/>
              </a:ext>
            </a:extLst>
          </p:cNvPr>
          <p:cNvCxnSpPr>
            <a:cxnSpLocks/>
            <a:stCxn id="91" idx="2"/>
            <a:endCxn id="86" idx="3"/>
          </p:cNvCxnSpPr>
          <p:nvPr/>
        </p:nvCxnSpPr>
        <p:spPr>
          <a:xfrm rot="5400000">
            <a:off x="2860708" y="4717227"/>
            <a:ext cx="1287966" cy="74990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89" name="Curved Connector 15">
            <a:extLst>
              <a:ext uri="{FF2B5EF4-FFF2-40B4-BE49-F238E27FC236}">
                <a16:creationId xmlns:a16="http://schemas.microsoft.com/office/drawing/2014/main" id="{73C7D353-73A8-4F68-BD5D-993BD3E456A0}"/>
              </a:ext>
            </a:extLst>
          </p:cNvPr>
          <p:cNvCxnSpPr>
            <a:cxnSpLocks/>
            <a:stCxn id="5" idx="0"/>
            <a:endCxn id="175" idx="3"/>
          </p:cNvCxnSpPr>
          <p:nvPr/>
        </p:nvCxnSpPr>
        <p:spPr>
          <a:xfrm rot="16200000" flipV="1">
            <a:off x="4208975" y="2599377"/>
            <a:ext cx="310779" cy="39995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96" name="Rounded Rectangle 9">
            <a:extLst>
              <a:ext uri="{FF2B5EF4-FFF2-40B4-BE49-F238E27FC236}">
                <a16:creationId xmlns:a16="http://schemas.microsoft.com/office/drawing/2014/main" id="{7A5CD19B-7525-4467-A4C7-088B5456BFB6}"/>
              </a:ext>
            </a:extLst>
          </p:cNvPr>
          <p:cNvSpPr/>
          <p:nvPr/>
        </p:nvSpPr>
        <p:spPr>
          <a:xfrm>
            <a:off x="294722" y="1407559"/>
            <a:ext cx="2741043"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Connect hearts &amp; Marketing</a:t>
            </a:r>
          </a:p>
        </p:txBody>
      </p:sp>
      <p:sp>
        <p:nvSpPr>
          <p:cNvPr id="197" name="Rounded Rectangle 9">
            <a:extLst>
              <a:ext uri="{FF2B5EF4-FFF2-40B4-BE49-F238E27FC236}">
                <a16:creationId xmlns:a16="http://schemas.microsoft.com/office/drawing/2014/main" id="{40F52A45-3C67-4804-AA87-8EF07BF4FFE1}"/>
              </a:ext>
            </a:extLst>
          </p:cNvPr>
          <p:cNvSpPr/>
          <p:nvPr/>
        </p:nvSpPr>
        <p:spPr>
          <a:xfrm>
            <a:off x="294722" y="905917"/>
            <a:ext cx="2835018"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Make referrals, share networks</a:t>
            </a:r>
          </a:p>
        </p:txBody>
      </p:sp>
      <p:sp>
        <p:nvSpPr>
          <p:cNvPr id="198" name="Rounded Rectangle 9">
            <a:extLst>
              <a:ext uri="{FF2B5EF4-FFF2-40B4-BE49-F238E27FC236}">
                <a16:creationId xmlns:a16="http://schemas.microsoft.com/office/drawing/2014/main" id="{B1055704-FFF9-4151-BC9B-CB1408D5E2CF}"/>
              </a:ext>
            </a:extLst>
          </p:cNvPr>
          <p:cNvSpPr/>
          <p:nvPr/>
        </p:nvSpPr>
        <p:spPr>
          <a:xfrm>
            <a:off x="294721" y="404275"/>
            <a:ext cx="2929517"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Aligning with my nation’s book</a:t>
            </a:r>
          </a:p>
        </p:txBody>
      </p:sp>
      <p:cxnSp>
        <p:nvCxnSpPr>
          <p:cNvPr id="199" name="Curved Connector 15">
            <a:extLst>
              <a:ext uri="{FF2B5EF4-FFF2-40B4-BE49-F238E27FC236}">
                <a16:creationId xmlns:a16="http://schemas.microsoft.com/office/drawing/2014/main" id="{E94633FC-57F6-4634-AD0A-83429DE86A33}"/>
              </a:ext>
            </a:extLst>
          </p:cNvPr>
          <p:cNvCxnSpPr>
            <a:cxnSpLocks/>
            <a:stCxn id="120" idx="0"/>
            <a:endCxn id="196" idx="3"/>
          </p:cNvCxnSpPr>
          <p:nvPr/>
        </p:nvCxnSpPr>
        <p:spPr>
          <a:xfrm rot="16200000" flipV="1">
            <a:off x="3015649" y="1610556"/>
            <a:ext cx="884109" cy="843876"/>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02" name="Curved Connector 15">
            <a:extLst>
              <a:ext uri="{FF2B5EF4-FFF2-40B4-BE49-F238E27FC236}">
                <a16:creationId xmlns:a16="http://schemas.microsoft.com/office/drawing/2014/main" id="{51834CB6-9221-41A3-A518-D197212DDB2D}"/>
              </a:ext>
            </a:extLst>
          </p:cNvPr>
          <p:cNvCxnSpPr>
            <a:cxnSpLocks/>
            <a:stCxn id="120" idx="0"/>
            <a:endCxn id="197" idx="3"/>
          </p:cNvCxnSpPr>
          <p:nvPr/>
        </p:nvCxnSpPr>
        <p:spPr>
          <a:xfrm rot="16200000" flipV="1">
            <a:off x="2811816" y="1406722"/>
            <a:ext cx="1385751" cy="749901"/>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05" name="Curved Connector 15">
            <a:extLst>
              <a:ext uri="{FF2B5EF4-FFF2-40B4-BE49-F238E27FC236}">
                <a16:creationId xmlns:a16="http://schemas.microsoft.com/office/drawing/2014/main" id="{E830C0D6-A4F5-4D1A-8FB7-3DC8BBBAC0D5}"/>
              </a:ext>
            </a:extLst>
          </p:cNvPr>
          <p:cNvCxnSpPr>
            <a:cxnSpLocks/>
            <a:stCxn id="120" idx="0"/>
            <a:endCxn id="198" idx="3"/>
          </p:cNvCxnSpPr>
          <p:nvPr/>
        </p:nvCxnSpPr>
        <p:spPr>
          <a:xfrm rot="16200000" flipV="1">
            <a:off x="2608244" y="1203150"/>
            <a:ext cx="1887393" cy="65540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67C779B4-2F4E-4094-BCB7-75A330A2A874}"/>
              </a:ext>
            </a:extLst>
          </p:cNvPr>
          <p:cNvSpPr txBox="1"/>
          <p:nvPr/>
        </p:nvSpPr>
        <p:spPr>
          <a:xfrm>
            <a:off x="3417004" y="191389"/>
            <a:ext cx="2294670" cy="1938992"/>
          </a:xfrm>
          <a:prstGeom prst="rect">
            <a:avLst/>
          </a:prstGeom>
          <a:noFill/>
        </p:spPr>
        <p:txBody>
          <a:bodyPr wrap="square" rtlCol="0">
            <a:spAutoFit/>
          </a:bodyPr>
          <a:lstStyle/>
          <a:p>
            <a:pPr algn="ctr"/>
            <a:r>
              <a:rPr lang="en-US" sz="2800" dirty="0">
                <a:solidFill>
                  <a:schemeClr val="accent5">
                    <a:lumMod val="75000"/>
                  </a:schemeClr>
                </a:solidFill>
              </a:rPr>
              <a:t>Giving keys to</a:t>
            </a:r>
          </a:p>
          <a:p>
            <a:pPr algn="ctr"/>
            <a:r>
              <a:rPr lang="en-US" sz="2800" dirty="0">
                <a:solidFill>
                  <a:schemeClr val="accent5">
                    <a:lumMod val="75000"/>
                  </a:schemeClr>
                </a:solidFill>
              </a:rPr>
              <a:t>“Sons”</a:t>
            </a:r>
          </a:p>
          <a:p>
            <a:pPr algn="ctr"/>
            <a:r>
              <a:rPr lang="en-US" sz="1600" dirty="0">
                <a:solidFill>
                  <a:schemeClr val="accent5">
                    <a:lumMod val="75000"/>
                  </a:schemeClr>
                </a:solidFill>
              </a:rPr>
              <a:t>Mt. 16:16-18</a:t>
            </a:r>
          </a:p>
          <a:p>
            <a:pPr algn="ctr"/>
            <a:r>
              <a:rPr lang="en-US" sz="1600" dirty="0">
                <a:solidFill>
                  <a:schemeClr val="accent5">
                    <a:lumMod val="75000"/>
                  </a:schemeClr>
                </a:solidFill>
              </a:rPr>
              <a:t>Who Bring</a:t>
            </a:r>
          </a:p>
          <a:p>
            <a:pPr algn="ctr"/>
            <a:r>
              <a:rPr lang="en-US" sz="1600" dirty="0">
                <a:solidFill>
                  <a:schemeClr val="accent5">
                    <a:lumMod val="75000"/>
                  </a:schemeClr>
                </a:solidFill>
              </a:rPr>
              <a:t>Heaven</a:t>
            </a:r>
          </a:p>
          <a:p>
            <a:pPr algn="ctr"/>
            <a:r>
              <a:rPr lang="en-US" sz="1600" dirty="0">
                <a:solidFill>
                  <a:schemeClr val="accent5">
                    <a:lumMod val="75000"/>
                  </a:schemeClr>
                </a:solidFill>
              </a:rPr>
              <a:t>To Earth</a:t>
            </a:r>
          </a:p>
        </p:txBody>
      </p:sp>
      <p:sp>
        <p:nvSpPr>
          <p:cNvPr id="61" name="Rounded Rectangle 13">
            <a:extLst>
              <a:ext uri="{FF2B5EF4-FFF2-40B4-BE49-F238E27FC236}">
                <a16:creationId xmlns:a16="http://schemas.microsoft.com/office/drawing/2014/main" id="{D6B60C4F-61D6-453A-B8FB-F7D41A61DA74}"/>
              </a:ext>
            </a:extLst>
          </p:cNvPr>
          <p:cNvSpPr/>
          <p:nvPr/>
        </p:nvSpPr>
        <p:spPr>
          <a:xfrm>
            <a:off x="6276724" y="1909200"/>
            <a:ext cx="2554053" cy="3657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4. Biz Plan &amp; Cash flow </a:t>
            </a:r>
          </a:p>
        </p:txBody>
      </p:sp>
      <p:cxnSp>
        <p:nvCxnSpPr>
          <p:cNvPr id="88" name="Curved Connector 15">
            <a:extLst>
              <a:ext uri="{FF2B5EF4-FFF2-40B4-BE49-F238E27FC236}">
                <a16:creationId xmlns:a16="http://schemas.microsoft.com/office/drawing/2014/main" id="{A031FA6E-40C7-40AA-8F0E-51E95DFAA983}"/>
              </a:ext>
            </a:extLst>
          </p:cNvPr>
          <p:cNvCxnSpPr>
            <a:cxnSpLocks/>
            <a:stCxn id="17" idx="0"/>
            <a:endCxn id="61" idx="1"/>
          </p:cNvCxnSpPr>
          <p:nvPr/>
        </p:nvCxnSpPr>
        <p:spPr>
          <a:xfrm rot="5400000" flipH="1" flipV="1">
            <a:off x="5596521" y="1780340"/>
            <a:ext cx="368462" cy="99194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3772876" y="4274065"/>
            <a:ext cx="213529" cy="174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9">
            <a:extLst>
              <a:ext uri="{FF2B5EF4-FFF2-40B4-BE49-F238E27FC236}">
                <a16:creationId xmlns:a16="http://schemas.microsoft.com/office/drawing/2014/main" id="{FCF571CD-8021-445A-948F-0E37BBF69EAF}"/>
              </a:ext>
            </a:extLst>
          </p:cNvPr>
          <p:cNvSpPr/>
          <p:nvPr/>
        </p:nvSpPr>
        <p:spPr>
          <a:xfrm>
            <a:off x="5905076" y="6058312"/>
            <a:ext cx="2947076" cy="365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8. Bringing Heaven to Earth</a:t>
            </a:r>
          </a:p>
        </p:txBody>
      </p:sp>
      <p:cxnSp>
        <p:nvCxnSpPr>
          <p:cNvPr id="107" name="Curved Connector 15">
            <a:extLst>
              <a:ext uri="{FF2B5EF4-FFF2-40B4-BE49-F238E27FC236}">
                <a16:creationId xmlns:a16="http://schemas.microsoft.com/office/drawing/2014/main" id="{828CFD64-B4EA-44EB-A77A-FEF99D8888DD}"/>
              </a:ext>
            </a:extLst>
          </p:cNvPr>
          <p:cNvCxnSpPr>
            <a:cxnSpLocks/>
            <a:stCxn id="47" idx="2"/>
            <a:endCxn id="103" idx="1"/>
          </p:cNvCxnSpPr>
          <p:nvPr/>
        </p:nvCxnSpPr>
        <p:spPr>
          <a:xfrm rot="16200000" flipH="1">
            <a:off x="4695297" y="5031413"/>
            <a:ext cx="1799262" cy="620295"/>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3772876" y="2474548"/>
            <a:ext cx="213529" cy="174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9">
            <a:extLst>
              <a:ext uri="{FF2B5EF4-FFF2-40B4-BE49-F238E27FC236}">
                <a16:creationId xmlns:a16="http://schemas.microsoft.com/office/drawing/2014/main" id="{CB057C29-9272-4035-BDA3-6FB410101FCE}"/>
              </a:ext>
            </a:extLst>
          </p:cNvPr>
          <p:cNvSpPr/>
          <p:nvPr/>
        </p:nvSpPr>
        <p:spPr>
          <a:xfrm>
            <a:off x="294721" y="6029884"/>
            <a:ext cx="2929517" cy="3657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We know each other’s purpose</a:t>
            </a:r>
          </a:p>
        </p:txBody>
      </p:sp>
      <p:cxnSp>
        <p:nvCxnSpPr>
          <p:cNvPr id="138" name="Curved Connector 15">
            <a:extLst>
              <a:ext uri="{FF2B5EF4-FFF2-40B4-BE49-F238E27FC236}">
                <a16:creationId xmlns:a16="http://schemas.microsoft.com/office/drawing/2014/main" id="{06C094F3-8BDF-4E5E-A11E-CF35637DEFC7}"/>
              </a:ext>
            </a:extLst>
          </p:cNvPr>
          <p:cNvCxnSpPr>
            <a:cxnSpLocks/>
            <a:stCxn id="91" idx="2"/>
            <a:endCxn id="137" idx="3"/>
          </p:cNvCxnSpPr>
          <p:nvPr/>
        </p:nvCxnSpPr>
        <p:spPr>
          <a:xfrm rot="5400000">
            <a:off x="2669655" y="5002778"/>
            <a:ext cx="1764570" cy="655403"/>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55" name="Rounded Rectangle 9">
            <a:extLst>
              <a:ext uri="{FF2B5EF4-FFF2-40B4-BE49-F238E27FC236}">
                <a16:creationId xmlns:a16="http://schemas.microsoft.com/office/drawing/2014/main" id="{7A5CD19B-7525-4467-A4C7-088B5456BFB6}"/>
              </a:ext>
            </a:extLst>
          </p:cNvPr>
          <p:cNvSpPr/>
          <p:nvPr/>
        </p:nvSpPr>
        <p:spPr>
          <a:xfrm>
            <a:off x="294721" y="1909200"/>
            <a:ext cx="2648201" cy="3657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a:solidFill>
                  <a:schemeClr val="tx1"/>
                </a:solidFill>
              </a:rPr>
              <a:t>“Fathering” </a:t>
            </a:r>
            <a:r>
              <a:rPr lang="en-US" sz="1600" dirty="0">
                <a:solidFill>
                  <a:schemeClr val="tx1"/>
                </a:solidFill>
              </a:rPr>
              <a:t>Stature &amp; Favor</a:t>
            </a:r>
          </a:p>
        </p:txBody>
      </p:sp>
      <p:cxnSp>
        <p:nvCxnSpPr>
          <p:cNvPr id="159" name="Curved Connector 15">
            <a:extLst>
              <a:ext uri="{FF2B5EF4-FFF2-40B4-BE49-F238E27FC236}">
                <a16:creationId xmlns:a16="http://schemas.microsoft.com/office/drawing/2014/main" id="{E94633FC-57F6-4634-AD0A-83429DE86A33}"/>
              </a:ext>
            </a:extLst>
          </p:cNvPr>
          <p:cNvCxnSpPr>
            <a:cxnSpLocks/>
            <a:stCxn id="120" idx="0"/>
            <a:endCxn id="155" idx="3"/>
          </p:cNvCxnSpPr>
          <p:nvPr/>
        </p:nvCxnSpPr>
        <p:spPr>
          <a:xfrm rot="16200000" flipV="1">
            <a:off x="3220048" y="1814954"/>
            <a:ext cx="382468" cy="936719"/>
          </a:xfrm>
          <a:prstGeom prst="curvedConnector2">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178016" y="4245885"/>
            <a:ext cx="213529" cy="196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TextBox 256">
            <a:extLst>
              <a:ext uri="{FF2B5EF4-FFF2-40B4-BE49-F238E27FC236}">
                <a16:creationId xmlns:a16="http://schemas.microsoft.com/office/drawing/2014/main" id="{67C779B4-2F4E-4094-BCB7-75A330A2A874}"/>
              </a:ext>
            </a:extLst>
          </p:cNvPr>
          <p:cNvSpPr txBox="1"/>
          <p:nvPr/>
        </p:nvSpPr>
        <p:spPr>
          <a:xfrm>
            <a:off x="7594989" y="3089939"/>
            <a:ext cx="1123654" cy="707886"/>
          </a:xfrm>
          <a:prstGeom prst="rect">
            <a:avLst/>
          </a:prstGeom>
          <a:noFill/>
        </p:spPr>
        <p:txBody>
          <a:bodyPr wrap="square" rtlCol="0">
            <a:spAutoFit/>
          </a:bodyPr>
          <a:lstStyle/>
          <a:p>
            <a:pPr algn="ctr"/>
            <a:r>
              <a:rPr lang="en-US" sz="2000" dirty="0">
                <a:solidFill>
                  <a:schemeClr val="accent2">
                    <a:lumMod val="50000"/>
                  </a:schemeClr>
                </a:solidFill>
              </a:rPr>
              <a:t>Get</a:t>
            </a:r>
            <a:br>
              <a:rPr lang="en-US" sz="2000" dirty="0">
                <a:solidFill>
                  <a:schemeClr val="accent2">
                    <a:lumMod val="50000"/>
                  </a:schemeClr>
                </a:solidFill>
              </a:rPr>
            </a:br>
            <a:r>
              <a:rPr lang="en-US" sz="2000" dirty="0">
                <a:solidFill>
                  <a:schemeClr val="accent2">
                    <a:lumMod val="50000"/>
                  </a:schemeClr>
                </a:solidFill>
              </a:rPr>
              <a:t>Started</a:t>
            </a:r>
          </a:p>
        </p:txBody>
      </p:sp>
      <p:sp>
        <p:nvSpPr>
          <p:cNvPr id="258" name="TextBox 257">
            <a:extLst>
              <a:ext uri="{FF2B5EF4-FFF2-40B4-BE49-F238E27FC236}">
                <a16:creationId xmlns:a16="http://schemas.microsoft.com/office/drawing/2014/main" id="{67C779B4-2F4E-4094-BCB7-75A330A2A874}"/>
              </a:ext>
            </a:extLst>
          </p:cNvPr>
          <p:cNvSpPr txBox="1"/>
          <p:nvPr/>
        </p:nvSpPr>
        <p:spPr>
          <a:xfrm>
            <a:off x="3888290" y="5554802"/>
            <a:ext cx="1352098" cy="707886"/>
          </a:xfrm>
          <a:prstGeom prst="rect">
            <a:avLst/>
          </a:prstGeom>
          <a:noFill/>
        </p:spPr>
        <p:txBody>
          <a:bodyPr wrap="square" rtlCol="0">
            <a:spAutoFit/>
          </a:bodyPr>
          <a:lstStyle/>
          <a:p>
            <a:pPr algn="ctr"/>
            <a:r>
              <a:rPr lang="en-US" sz="2000" dirty="0">
                <a:solidFill>
                  <a:schemeClr val="accent2">
                    <a:lumMod val="50000"/>
                  </a:schemeClr>
                </a:solidFill>
              </a:rPr>
              <a:t>Get</a:t>
            </a:r>
            <a:br>
              <a:rPr lang="en-US" sz="2000" dirty="0">
                <a:solidFill>
                  <a:schemeClr val="accent2">
                    <a:lumMod val="50000"/>
                  </a:schemeClr>
                </a:solidFill>
              </a:rPr>
            </a:br>
            <a:r>
              <a:rPr lang="en-US" sz="2000" dirty="0">
                <a:solidFill>
                  <a:schemeClr val="accent2">
                    <a:lumMod val="50000"/>
                  </a:schemeClr>
                </a:solidFill>
              </a:rPr>
              <a:t>Connected</a:t>
            </a:r>
          </a:p>
        </p:txBody>
      </p:sp>
      <p:sp>
        <p:nvSpPr>
          <p:cNvPr id="259" name="TextBox 258">
            <a:extLst>
              <a:ext uri="{FF2B5EF4-FFF2-40B4-BE49-F238E27FC236}">
                <a16:creationId xmlns:a16="http://schemas.microsoft.com/office/drawing/2014/main" id="{67C779B4-2F4E-4094-BCB7-75A330A2A874}"/>
              </a:ext>
            </a:extLst>
          </p:cNvPr>
          <p:cNvSpPr txBox="1"/>
          <p:nvPr/>
        </p:nvSpPr>
        <p:spPr>
          <a:xfrm>
            <a:off x="294722" y="3089939"/>
            <a:ext cx="1352098" cy="707886"/>
          </a:xfrm>
          <a:prstGeom prst="rect">
            <a:avLst/>
          </a:prstGeom>
          <a:noFill/>
        </p:spPr>
        <p:txBody>
          <a:bodyPr wrap="square" rtlCol="0">
            <a:spAutoFit/>
          </a:bodyPr>
          <a:lstStyle/>
          <a:p>
            <a:pPr algn="ctr"/>
            <a:r>
              <a:rPr lang="en-US" sz="2000" dirty="0">
                <a:solidFill>
                  <a:schemeClr val="accent2">
                    <a:lumMod val="50000"/>
                  </a:schemeClr>
                </a:solidFill>
              </a:rPr>
              <a:t>Get</a:t>
            </a:r>
          </a:p>
          <a:p>
            <a:pPr algn="ctr"/>
            <a:r>
              <a:rPr lang="en-US" sz="2000" dirty="0">
                <a:solidFill>
                  <a:schemeClr val="accent2">
                    <a:lumMod val="50000"/>
                  </a:schemeClr>
                </a:solidFill>
              </a:rPr>
              <a:t>Results</a:t>
            </a:r>
          </a:p>
        </p:txBody>
      </p:sp>
      <p:sp>
        <p:nvSpPr>
          <p:cNvPr id="6" name="Rounded Rectangle 13">
            <a:extLst>
              <a:ext uri="{FF2B5EF4-FFF2-40B4-BE49-F238E27FC236}">
                <a16:creationId xmlns:a16="http://schemas.microsoft.com/office/drawing/2014/main" id="{08E81BC7-1B68-46D7-A2C0-632D5C427587}"/>
              </a:ext>
            </a:extLst>
          </p:cNvPr>
          <p:cNvSpPr/>
          <p:nvPr/>
        </p:nvSpPr>
        <p:spPr>
          <a:xfrm>
            <a:off x="4948118" y="2448810"/>
            <a:ext cx="2703529" cy="39699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hlinkClick r:id="rId2"/>
              </a:rPr>
              <a:t>www.OnlineHeartPlan.com</a:t>
            </a:r>
            <a:endParaRPr lang="en-US" sz="1600" dirty="0">
              <a:solidFill>
                <a:schemeClr val="tx1"/>
              </a:solidFill>
            </a:endParaRPr>
          </a:p>
        </p:txBody>
      </p:sp>
      <p:sp>
        <p:nvSpPr>
          <p:cNvPr id="83" name="Rounded Rectangle 9">
            <a:extLst>
              <a:ext uri="{FF2B5EF4-FFF2-40B4-BE49-F238E27FC236}">
                <a16:creationId xmlns:a16="http://schemas.microsoft.com/office/drawing/2014/main" id="{21DADC98-E527-4989-AA10-A71F9B210045}"/>
              </a:ext>
            </a:extLst>
          </p:cNvPr>
          <p:cNvSpPr/>
          <p:nvPr/>
        </p:nvSpPr>
        <p:spPr>
          <a:xfrm>
            <a:off x="1269581" y="4082173"/>
            <a:ext cx="2894808" cy="38378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Sons Experiencing Ecclesia</a:t>
            </a:r>
          </a:p>
        </p:txBody>
      </p:sp>
      <p:sp>
        <p:nvSpPr>
          <p:cNvPr id="175" name="Rounded Rectangle 9">
            <a:extLst>
              <a:ext uri="{FF2B5EF4-FFF2-40B4-BE49-F238E27FC236}">
                <a16:creationId xmlns:a16="http://schemas.microsoft.com/office/drawing/2014/main" id="{4172BCD8-D5F2-44B3-AF80-59B0A6D3E002}"/>
              </a:ext>
            </a:extLst>
          </p:cNvPr>
          <p:cNvSpPr/>
          <p:nvPr/>
        </p:nvSpPr>
        <p:spPr>
          <a:xfrm>
            <a:off x="1269581" y="2455277"/>
            <a:ext cx="2894807" cy="37737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Creating Value Together</a:t>
            </a:r>
          </a:p>
        </p:txBody>
      </p:sp>
      <p:sp>
        <p:nvSpPr>
          <p:cNvPr id="10" name="Rounded Rectangle 9">
            <a:extLst>
              <a:ext uri="{FF2B5EF4-FFF2-40B4-BE49-F238E27FC236}">
                <a16:creationId xmlns:a16="http://schemas.microsoft.com/office/drawing/2014/main" id="{13C22E0B-E07D-41A1-9015-AD4E832E5FDC}"/>
              </a:ext>
            </a:extLst>
          </p:cNvPr>
          <p:cNvSpPr/>
          <p:nvPr/>
        </p:nvSpPr>
        <p:spPr>
          <a:xfrm>
            <a:off x="4948118" y="4082173"/>
            <a:ext cx="2703529" cy="36559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hlinkClick r:id="rId3"/>
              </a:rPr>
              <a:t>www.Seers-and-Doers.com</a:t>
            </a:r>
            <a:endParaRPr lang="en-US" sz="1600" dirty="0">
              <a:solidFill>
                <a:schemeClr val="tx1"/>
              </a:solidFill>
            </a:endParaRPr>
          </a:p>
        </p:txBody>
      </p:sp>
      <p:pic>
        <p:nvPicPr>
          <p:cNvPr id="316" name="Picture 31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658872" y="4101057"/>
            <a:ext cx="359716" cy="333315"/>
          </a:xfrm>
          <a:prstGeom prst="rect">
            <a:avLst/>
          </a:prstGeom>
        </p:spPr>
      </p:pic>
    </p:spTree>
    <p:extLst>
      <p:ext uri="{BB962C8B-B14F-4D97-AF65-F5344CB8AC3E}">
        <p14:creationId xmlns:p14="http://schemas.microsoft.com/office/powerpoint/2010/main" val="162562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down)">
                                      <p:cBhvr>
                                        <p:cTn id="25" dur="500"/>
                                        <p:tgtEl>
                                          <p:spTgt spid="3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down)">
                                      <p:cBhvr>
                                        <p:cTn id="28" dur="500"/>
                                        <p:tgtEl>
                                          <p:spTgt spid="35"/>
                                        </p:tgtEl>
                                      </p:cBhvr>
                                    </p:animEffect>
                                  </p:childTnLst>
                                </p:cTn>
                              </p:par>
                              <p:par>
                                <p:cTn id="29" presetID="10"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9"/>
                                        </p:tgtEl>
                                        <p:attrNameLst>
                                          <p:attrName>style.visibility</p:attrName>
                                        </p:attrNameLst>
                                      </p:cBhvr>
                                      <p:to>
                                        <p:strVal val="visible"/>
                                      </p:to>
                                    </p:set>
                                    <p:animEffect transition="in" filter="wipe(down)">
                                      <p:cBhvr>
                                        <p:cTn id="40" dur="500"/>
                                        <p:tgtEl>
                                          <p:spTgt spid="6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down)">
                                      <p:cBhvr>
                                        <p:cTn id="43" dur="500"/>
                                        <p:tgtEl>
                                          <p:spTgt spid="7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wipe(down)">
                                      <p:cBhvr>
                                        <p:cTn id="46" dur="500"/>
                                        <p:tgtEl>
                                          <p:spTgt spid="71"/>
                                        </p:tgtEl>
                                      </p:cBhvr>
                                    </p:animEffect>
                                  </p:childTnLst>
                                </p:cTn>
                              </p:par>
                              <p:par>
                                <p:cTn id="47" presetID="10"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fade">
                                      <p:cBhvr>
                                        <p:cTn id="49" dur="500"/>
                                        <p:tgtEl>
                                          <p:spTgt spid="72"/>
                                        </p:tgtEl>
                                      </p:cBhvr>
                                    </p:animEffect>
                                  </p:childTnLst>
                                </p:cTn>
                              </p:par>
                              <p:par>
                                <p:cTn id="50" presetID="10" presetClass="entr" presetSubtype="0" fill="hold"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500"/>
                                        <p:tgtEl>
                                          <p:spTgt spid="75"/>
                                        </p:tgtEl>
                                      </p:cBhvr>
                                    </p:animEffect>
                                  </p:childTnLst>
                                </p:cTn>
                              </p:par>
                              <p:par>
                                <p:cTn id="53" presetID="10"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500"/>
                                        <p:tgtEl>
                                          <p:spTgt spid="7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wipe(down)">
                                      <p:cBhvr>
                                        <p:cTn id="58" dur="500"/>
                                        <p:tgtEl>
                                          <p:spTgt spid="8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animEffect transition="in" filter="wipe(down)">
                                      <p:cBhvr>
                                        <p:cTn id="61" dur="500"/>
                                        <p:tgtEl>
                                          <p:spTgt spid="8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animEffect transition="in" filter="wipe(down)">
                                      <p:cBhvr>
                                        <p:cTn id="64" dur="500"/>
                                        <p:tgtEl>
                                          <p:spTgt spid="8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down)">
                                      <p:cBhvr>
                                        <p:cTn id="67" dur="500"/>
                                        <p:tgtEl>
                                          <p:spTgt spid="86"/>
                                        </p:tgtEl>
                                      </p:cBhvr>
                                    </p:animEffect>
                                  </p:childTnLst>
                                </p:cTn>
                              </p:par>
                              <p:par>
                                <p:cTn id="68" presetID="10" presetClass="entr" presetSubtype="0" fill="hold" nodeType="with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fade">
                                      <p:cBhvr>
                                        <p:cTn id="70" dur="500"/>
                                        <p:tgtEl>
                                          <p:spTgt spid="87"/>
                                        </p:tgtEl>
                                      </p:cBhvr>
                                    </p:animEffect>
                                  </p:childTnLst>
                                </p:cTn>
                              </p:par>
                              <p:par>
                                <p:cTn id="71" presetID="10"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500"/>
                                        <p:tgtEl>
                                          <p:spTgt spid="90"/>
                                        </p:tgtEl>
                                      </p:cBhvr>
                                    </p:animEffect>
                                  </p:childTnLst>
                                </p:cTn>
                              </p:par>
                              <p:par>
                                <p:cTn id="74" presetID="10" presetClass="entr" presetSubtype="0" fill="hold" nodeType="withEffect">
                                  <p:stCondLst>
                                    <p:cond delay="0"/>
                                  </p:stCondLst>
                                  <p:childTnLst>
                                    <p:set>
                                      <p:cBhvr>
                                        <p:cTn id="75" dur="1" fill="hold">
                                          <p:stCondLst>
                                            <p:cond delay="0"/>
                                          </p:stCondLst>
                                        </p:cTn>
                                        <p:tgtEl>
                                          <p:spTgt spid="93"/>
                                        </p:tgtEl>
                                        <p:attrNameLst>
                                          <p:attrName>style.visibility</p:attrName>
                                        </p:attrNameLst>
                                      </p:cBhvr>
                                      <p:to>
                                        <p:strVal val="visible"/>
                                      </p:to>
                                    </p:set>
                                    <p:animEffect transition="in" filter="fade">
                                      <p:cBhvr>
                                        <p:cTn id="76" dur="500"/>
                                        <p:tgtEl>
                                          <p:spTgt spid="93"/>
                                        </p:tgtEl>
                                      </p:cBhvr>
                                    </p:animEffect>
                                  </p:childTnLst>
                                </p:cTn>
                              </p:par>
                              <p:par>
                                <p:cTn id="77" presetID="10" presetClass="entr" presetSubtype="0" fill="hold" nodeType="withEffect">
                                  <p:stCondLst>
                                    <p:cond delay="0"/>
                                  </p:stCondLst>
                                  <p:childTnLst>
                                    <p:set>
                                      <p:cBhvr>
                                        <p:cTn id="78" dur="1" fill="hold">
                                          <p:stCondLst>
                                            <p:cond delay="0"/>
                                          </p:stCondLst>
                                        </p:cTn>
                                        <p:tgtEl>
                                          <p:spTgt spid="170"/>
                                        </p:tgtEl>
                                        <p:attrNameLst>
                                          <p:attrName>style.visibility</p:attrName>
                                        </p:attrNameLst>
                                      </p:cBhvr>
                                      <p:to>
                                        <p:strVal val="visible"/>
                                      </p:to>
                                    </p:set>
                                    <p:animEffect transition="in" filter="fade">
                                      <p:cBhvr>
                                        <p:cTn id="79" dur="500"/>
                                        <p:tgtEl>
                                          <p:spTgt spid="17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75"/>
                                        </p:tgtEl>
                                        <p:attrNameLst>
                                          <p:attrName>style.visibility</p:attrName>
                                        </p:attrNameLst>
                                      </p:cBhvr>
                                      <p:to>
                                        <p:strVal val="visible"/>
                                      </p:to>
                                    </p:set>
                                    <p:animEffect transition="in" filter="wipe(down)">
                                      <p:cBhvr>
                                        <p:cTn id="82" dur="500"/>
                                        <p:tgtEl>
                                          <p:spTgt spid="175"/>
                                        </p:tgtEl>
                                      </p:cBhvr>
                                    </p:animEffect>
                                  </p:childTnLst>
                                </p:cTn>
                              </p:par>
                              <p:par>
                                <p:cTn id="83" presetID="10" presetClass="entr" presetSubtype="0" fill="hold" nodeType="withEffect">
                                  <p:stCondLst>
                                    <p:cond delay="0"/>
                                  </p:stCondLst>
                                  <p:childTnLst>
                                    <p:set>
                                      <p:cBhvr>
                                        <p:cTn id="84" dur="1" fill="hold">
                                          <p:stCondLst>
                                            <p:cond delay="0"/>
                                          </p:stCondLst>
                                        </p:cTn>
                                        <p:tgtEl>
                                          <p:spTgt spid="189"/>
                                        </p:tgtEl>
                                        <p:attrNameLst>
                                          <p:attrName>style.visibility</p:attrName>
                                        </p:attrNameLst>
                                      </p:cBhvr>
                                      <p:to>
                                        <p:strVal val="visible"/>
                                      </p:to>
                                    </p:set>
                                    <p:animEffect transition="in" filter="fade">
                                      <p:cBhvr>
                                        <p:cTn id="85" dur="500"/>
                                        <p:tgtEl>
                                          <p:spTgt spid="18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196"/>
                                        </p:tgtEl>
                                        <p:attrNameLst>
                                          <p:attrName>style.visibility</p:attrName>
                                        </p:attrNameLst>
                                      </p:cBhvr>
                                      <p:to>
                                        <p:strVal val="visible"/>
                                      </p:to>
                                    </p:set>
                                    <p:animEffect transition="in" filter="wipe(down)">
                                      <p:cBhvr>
                                        <p:cTn id="88" dur="500"/>
                                        <p:tgtEl>
                                          <p:spTgt spid="19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97"/>
                                        </p:tgtEl>
                                        <p:attrNameLst>
                                          <p:attrName>style.visibility</p:attrName>
                                        </p:attrNameLst>
                                      </p:cBhvr>
                                      <p:to>
                                        <p:strVal val="visible"/>
                                      </p:to>
                                    </p:set>
                                    <p:animEffect transition="in" filter="wipe(down)">
                                      <p:cBhvr>
                                        <p:cTn id="91" dur="500"/>
                                        <p:tgtEl>
                                          <p:spTgt spid="197"/>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198"/>
                                        </p:tgtEl>
                                        <p:attrNameLst>
                                          <p:attrName>style.visibility</p:attrName>
                                        </p:attrNameLst>
                                      </p:cBhvr>
                                      <p:to>
                                        <p:strVal val="visible"/>
                                      </p:to>
                                    </p:set>
                                    <p:animEffect transition="in" filter="wipe(down)">
                                      <p:cBhvr>
                                        <p:cTn id="94" dur="500"/>
                                        <p:tgtEl>
                                          <p:spTgt spid="198"/>
                                        </p:tgtEl>
                                      </p:cBhvr>
                                    </p:animEffect>
                                  </p:childTnLst>
                                </p:cTn>
                              </p:par>
                              <p:par>
                                <p:cTn id="95" presetID="10" presetClass="entr" presetSubtype="0" fill="hold" nodeType="withEffect">
                                  <p:stCondLst>
                                    <p:cond delay="0"/>
                                  </p:stCondLst>
                                  <p:childTnLst>
                                    <p:set>
                                      <p:cBhvr>
                                        <p:cTn id="96" dur="1" fill="hold">
                                          <p:stCondLst>
                                            <p:cond delay="0"/>
                                          </p:stCondLst>
                                        </p:cTn>
                                        <p:tgtEl>
                                          <p:spTgt spid="199"/>
                                        </p:tgtEl>
                                        <p:attrNameLst>
                                          <p:attrName>style.visibility</p:attrName>
                                        </p:attrNameLst>
                                      </p:cBhvr>
                                      <p:to>
                                        <p:strVal val="visible"/>
                                      </p:to>
                                    </p:set>
                                    <p:animEffect transition="in" filter="fade">
                                      <p:cBhvr>
                                        <p:cTn id="97" dur="500"/>
                                        <p:tgtEl>
                                          <p:spTgt spid="199"/>
                                        </p:tgtEl>
                                      </p:cBhvr>
                                    </p:animEffect>
                                  </p:childTnLst>
                                </p:cTn>
                              </p:par>
                              <p:par>
                                <p:cTn id="98" presetID="10" presetClass="entr" presetSubtype="0" fill="hold" nodeType="withEffect">
                                  <p:stCondLst>
                                    <p:cond delay="0"/>
                                  </p:stCondLst>
                                  <p:childTnLst>
                                    <p:set>
                                      <p:cBhvr>
                                        <p:cTn id="99" dur="1" fill="hold">
                                          <p:stCondLst>
                                            <p:cond delay="0"/>
                                          </p:stCondLst>
                                        </p:cTn>
                                        <p:tgtEl>
                                          <p:spTgt spid="202"/>
                                        </p:tgtEl>
                                        <p:attrNameLst>
                                          <p:attrName>style.visibility</p:attrName>
                                        </p:attrNameLst>
                                      </p:cBhvr>
                                      <p:to>
                                        <p:strVal val="visible"/>
                                      </p:to>
                                    </p:set>
                                    <p:animEffect transition="in" filter="fade">
                                      <p:cBhvr>
                                        <p:cTn id="100" dur="500"/>
                                        <p:tgtEl>
                                          <p:spTgt spid="202"/>
                                        </p:tgtEl>
                                      </p:cBhvr>
                                    </p:animEffect>
                                  </p:childTnLst>
                                </p:cTn>
                              </p:par>
                              <p:par>
                                <p:cTn id="101" presetID="10" presetClass="entr" presetSubtype="0" fill="hold" nodeType="withEffect">
                                  <p:stCondLst>
                                    <p:cond delay="0"/>
                                  </p:stCondLst>
                                  <p:childTnLst>
                                    <p:set>
                                      <p:cBhvr>
                                        <p:cTn id="102" dur="1" fill="hold">
                                          <p:stCondLst>
                                            <p:cond delay="0"/>
                                          </p:stCondLst>
                                        </p:cTn>
                                        <p:tgtEl>
                                          <p:spTgt spid="205"/>
                                        </p:tgtEl>
                                        <p:attrNameLst>
                                          <p:attrName>style.visibility</p:attrName>
                                        </p:attrNameLst>
                                      </p:cBhvr>
                                      <p:to>
                                        <p:strVal val="visible"/>
                                      </p:to>
                                    </p:set>
                                    <p:animEffect transition="in" filter="fade">
                                      <p:cBhvr>
                                        <p:cTn id="103" dur="500"/>
                                        <p:tgtEl>
                                          <p:spTgt spid="205"/>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wipe(down)">
                                      <p:cBhvr>
                                        <p:cTn id="106" dur="500"/>
                                        <p:tgtEl>
                                          <p:spTgt spid="61"/>
                                        </p:tgtEl>
                                      </p:cBhvr>
                                    </p:animEffect>
                                  </p:childTnLst>
                                </p:cTn>
                              </p:par>
                              <p:par>
                                <p:cTn id="107" presetID="10" presetClass="entr" presetSubtype="0" fill="hold" nodeType="withEffect">
                                  <p:stCondLst>
                                    <p:cond delay="0"/>
                                  </p:stCondLst>
                                  <p:childTnLst>
                                    <p:set>
                                      <p:cBhvr>
                                        <p:cTn id="108" dur="1" fill="hold">
                                          <p:stCondLst>
                                            <p:cond delay="0"/>
                                          </p:stCondLst>
                                        </p:cTn>
                                        <p:tgtEl>
                                          <p:spTgt spid="88"/>
                                        </p:tgtEl>
                                        <p:attrNameLst>
                                          <p:attrName>style.visibility</p:attrName>
                                        </p:attrNameLst>
                                      </p:cBhvr>
                                      <p:to>
                                        <p:strVal val="visible"/>
                                      </p:to>
                                    </p:set>
                                    <p:animEffect transition="in" filter="fade">
                                      <p:cBhvr>
                                        <p:cTn id="109" dur="500"/>
                                        <p:tgtEl>
                                          <p:spTgt spid="88"/>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103"/>
                                        </p:tgtEl>
                                        <p:attrNameLst>
                                          <p:attrName>style.visibility</p:attrName>
                                        </p:attrNameLst>
                                      </p:cBhvr>
                                      <p:to>
                                        <p:strVal val="visible"/>
                                      </p:to>
                                    </p:set>
                                    <p:animEffect transition="in" filter="wipe(down)">
                                      <p:cBhvr>
                                        <p:cTn id="112" dur="500"/>
                                        <p:tgtEl>
                                          <p:spTgt spid="103"/>
                                        </p:tgtEl>
                                      </p:cBhvr>
                                    </p:animEffect>
                                  </p:childTnLst>
                                </p:cTn>
                              </p:par>
                              <p:par>
                                <p:cTn id="113" presetID="10" presetClass="entr" presetSubtype="0" fill="hold" nodeType="withEffect">
                                  <p:stCondLst>
                                    <p:cond delay="0"/>
                                  </p:stCondLst>
                                  <p:childTnLst>
                                    <p:set>
                                      <p:cBhvr>
                                        <p:cTn id="114" dur="1" fill="hold">
                                          <p:stCondLst>
                                            <p:cond delay="0"/>
                                          </p:stCondLst>
                                        </p:cTn>
                                        <p:tgtEl>
                                          <p:spTgt spid="107"/>
                                        </p:tgtEl>
                                        <p:attrNameLst>
                                          <p:attrName>style.visibility</p:attrName>
                                        </p:attrNameLst>
                                      </p:cBhvr>
                                      <p:to>
                                        <p:strVal val="visible"/>
                                      </p:to>
                                    </p:set>
                                    <p:animEffect transition="in" filter="fade">
                                      <p:cBhvr>
                                        <p:cTn id="115" dur="500"/>
                                        <p:tgtEl>
                                          <p:spTgt spid="107"/>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137"/>
                                        </p:tgtEl>
                                        <p:attrNameLst>
                                          <p:attrName>style.visibility</p:attrName>
                                        </p:attrNameLst>
                                      </p:cBhvr>
                                      <p:to>
                                        <p:strVal val="visible"/>
                                      </p:to>
                                    </p:set>
                                    <p:animEffect transition="in" filter="wipe(down)">
                                      <p:cBhvr>
                                        <p:cTn id="118" dur="500"/>
                                        <p:tgtEl>
                                          <p:spTgt spid="137"/>
                                        </p:tgtEl>
                                      </p:cBhvr>
                                    </p:animEffect>
                                  </p:childTnLst>
                                </p:cTn>
                              </p:par>
                              <p:par>
                                <p:cTn id="119" presetID="10" presetClass="entr" presetSubtype="0" fill="hold" nodeType="withEffect">
                                  <p:stCondLst>
                                    <p:cond delay="0"/>
                                  </p:stCondLst>
                                  <p:childTnLst>
                                    <p:set>
                                      <p:cBhvr>
                                        <p:cTn id="120" dur="1" fill="hold">
                                          <p:stCondLst>
                                            <p:cond delay="0"/>
                                          </p:stCondLst>
                                        </p:cTn>
                                        <p:tgtEl>
                                          <p:spTgt spid="138"/>
                                        </p:tgtEl>
                                        <p:attrNameLst>
                                          <p:attrName>style.visibility</p:attrName>
                                        </p:attrNameLst>
                                      </p:cBhvr>
                                      <p:to>
                                        <p:strVal val="visible"/>
                                      </p:to>
                                    </p:set>
                                    <p:animEffect transition="in" filter="fade">
                                      <p:cBhvr>
                                        <p:cTn id="121" dur="500"/>
                                        <p:tgtEl>
                                          <p:spTgt spid="138"/>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155"/>
                                        </p:tgtEl>
                                        <p:attrNameLst>
                                          <p:attrName>style.visibility</p:attrName>
                                        </p:attrNameLst>
                                      </p:cBhvr>
                                      <p:to>
                                        <p:strVal val="visible"/>
                                      </p:to>
                                    </p:set>
                                    <p:animEffect transition="in" filter="wipe(down)">
                                      <p:cBhvr>
                                        <p:cTn id="124" dur="500"/>
                                        <p:tgtEl>
                                          <p:spTgt spid="155"/>
                                        </p:tgtEl>
                                      </p:cBhvr>
                                    </p:animEffect>
                                  </p:childTnLst>
                                </p:cTn>
                              </p:par>
                              <p:par>
                                <p:cTn id="125" presetID="10" presetClass="entr" presetSubtype="0" fill="hold" nodeType="withEffect">
                                  <p:stCondLst>
                                    <p:cond delay="0"/>
                                  </p:stCondLst>
                                  <p:childTnLst>
                                    <p:set>
                                      <p:cBhvr>
                                        <p:cTn id="126" dur="1" fill="hold">
                                          <p:stCondLst>
                                            <p:cond delay="0"/>
                                          </p:stCondLst>
                                        </p:cTn>
                                        <p:tgtEl>
                                          <p:spTgt spid="159"/>
                                        </p:tgtEl>
                                        <p:attrNameLst>
                                          <p:attrName>style.visibility</p:attrName>
                                        </p:attrNameLst>
                                      </p:cBhvr>
                                      <p:to>
                                        <p:strVal val="visible"/>
                                      </p:to>
                                    </p:set>
                                    <p:animEffect transition="in" filter="fade">
                                      <p:cBhvr>
                                        <p:cTn id="127"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3" grpId="0" animBg="1"/>
      <p:bldP spid="34" grpId="0" animBg="1"/>
      <p:bldP spid="35" grpId="0" animBg="1"/>
      <p:bldP spid="69" grpId="0" animBg="1"/>
      <p:bldP spid="70" grpId="0" animBg="1"/>
      <p:bldP spid="71" grpId="0" animBg="1"/>
      <p:bldP spid="84" grpId="0" animBg="1"/>
      <p:bldP spid="85" grpId="0" animBg="1"/>
      <p:bldP spid="86" grpId="0" animBg="1"/>
      <p:bldP spid="196" grpId="0" animBg="1"/>
      <p:bldP spid="197" grpId="0" animBg="1"/>
      <p:bldP spid="198" grpId="0" animBg="1"/>
      <p:bldP spid="61" grpId="0" animBg="1"/>
      <p:bldP spid="103" grpId="0" animBg="1"/>
      <p:bldP spid="137" grpId="0" animBg="1"/>
      <p:bldP spid="155" grpId="0" animBg="1"/>
      <p:bldP spid="6" grpId="0" animBg="1"/>
      <p:bldP spid="83" grpId="0" animBg="1"/>
      <p:bldP spid="175" grpId="0" animBg="1"/>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23491</TotalTime>
  <Words>1511</Words>
  <Application>Microsoft Office PowerPoint</Application>
  <PresentationFormat>On-screen Show (4:3)</PresentationFormat>
  <Paragraphs>270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Garfield</dc:creator>
  <cp:lastModifiedBy>John Garfield</cp:lastModifiedBy>
  <cp:revision>144</cp:revision>
  <cp:lastPrinted>2019-01-01T00:06:41Z</cp:lastPrinted>
  <dcterms:created xsi:type="dcterms:W3CDTF">2017-04-27T11:18:04Z</dcterms:created>
  <dcterms:modified xsi:type="dcterms:W3CDTF">2020-01-19T19:05:53Z</dcterms:modified>
</cp:coreProperties>
</file>