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67" r:id="rId2"/>
    <p:sldId id="279" r:id="rId3"/>
    <p:sldId id="280"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0" autoAdjust="0"/>
    <p:restoredTop sz="94660"/>
  </p:normalViewPr>
  <p:slideViewPr>
    <p:cSldViewPr snapToGrid="0">
      <p:cViewPr varScale="1">
        <p:scale>
          <a:sx n="73" d="100"/>
          <a:sy n="73" d="100"/>
        </p:scale>
        <p:origin x="988" y="68"/>
      </p:cViewPr>
      <p:guideLst/>
    </p:cSldViewPr>
  </p:slideViewPr>
  <p:notesTextViewPr>
    <p:cViewPr>
      <p:scale>
        <a:sx n="1" d="1"/>
        <a:sy n="1" d="1"/>
      </p:scale>
      <p:origin x="0" y="0"/>
    </p:cViewPr>
  </p:notesTextViewPr>
  <p:notesViewPr>
    <p:cSldViewPr snapToGrid="0">
      <p:cViewPr varScale="1">
        <p:scale>
          <a:sx n="55" d="100"/>
          <a:sy n="55" d="100"/>
        </p:scale>
        <p:origin x="2604" y="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57C62F-AEE9-4974-9307-2611DD32AA3B}" type="datetimeFigureOut">
              <a:rPr lang="en-US" smtClean="0"/>
              <a:t>11/11/2017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A781FE-EE05-46DE-AEE9-D8FE2447F109}" type="slidenum">
              <a:rPr lang="en-US" smtClean="0"/>
              <a:t>‹#›</a:t>
            </a:fld>
            <a:endParaRPr lang="en-US"/>
          </a:p>
        </p:txBody>
      </p:sp>
    </p:spTree>
    <p:extLst>
      <p:ext uri="{BB962C8B-B14F-4D97-AF65-F5344CB8AC3E}">
        <p14:creationId xmlns:p14="http://schemas.microsoft.com/office/powerpoint/2010/main" val="3797915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C3C8E00-38EE-4FBA-BB17-E07C152EEA3C}" type="datetime1">
              <a:rPr lang="en-US" smtClean="0"/>
              <a:t>11/11/2017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DC445-1373-4893-B06F-2C3F20F2E379}" type="slidenum">
              <a:rPr lang="en-US" smtClean="0"/>
              <a:t>‹#›</a:t>
            </a:fld>
            <a:endParaRPr lang="en-US"/>
          </a:p>
        </p:txBody>
      </p:sp>
    </p:spTree>
    <p:extLst>
      <p:ext uri="{BB962C8B-B14F-4D97-AF65-F5344CB8AC3E}">
        <p14:creationId xmlns:p14="http://schemas.microsoft.com/office/powerpoint/2010/main" val="3490234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9AD17D-192D-47D6-915A-E3537E678D36}" type="datetime1">
              <a:rPr lang="en-US" smtClean="0"/>
              <a:t>11/11/2017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DC445-1373-4893-B06F-2C3F20F2E379}" type="slidenum">
              <a:rPr lang="en-US" smtClean="0"/>
              <a:t>‹#›</a:t>
            </a:fld>
            <a:endParaRPr lang="en-US"/>
          </a:p>
        </p:txBody>
      </p:sp>
    </p:spTree>
    <p:extLst>
      <p:ext uri="{BB962C8B-B14F-4D97-AF65-F5344CB8AC3E}">
        <p14:creationId xmlns:p14="http://schemas.microsoft.com/office/powerpoint/2010/main" val="3779513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B15DF0-8692-4CCA-B71E-6AC69110D550}" type="datetime1">
              <a:rPr lang="en-US" smtClean="0"/>
              <a:t>11/11/2017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DC445-1373-4893-B06F-2C3F20F2E379}" type="slidenum">
              <a:rPr lang="en-US" smtClean="0"/>
              <a:t>‹#›</a:t>
            </a:fld>
            <a:endParaRPr lang="en-US"/>
          </a:p>
        </p:txBody>
      </p:sp>
    </p:spTree>
    <p:extLst>
      <p:ext uri="{BB962C8B-B14F-4D97-AF65-F5344CB8AC3E}">
        <p14:creationId xmlns:p14="http://schemas.microsoft.com/office/powerpoint/2010/main" val="2861903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4F6C5-EA52-45DF-A88D-C1C31A3BD4C3}" type="datetime1">
              <a:rPr lang="en-US" smtClean="0"/>
              <a:t>11/11/2017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DC445-1373-4893-B06F-2C3F20F2E379}" type="slidenum">
              <a:rPr lang="en-US" smtClean="0"/>
              <a:t>‹#›</a:t>
            </a:fld>
            <a:endParaRPr lang="en-US"/>
          </a:p>
        </p:txBody>
      </p:sp>
    </p:spTree>
    <p:extLst>
      <p:ext uri="{BB962C8B-B14F-4D97-AF65-F5344CB8AC3E}">
        <p14:creationId xmlns:p14="http://schemas.microsoft.com/office/powerpoint/2010/main" val="2872982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47D916-118A-4DBA-9943-3B26DA4B66F1}" type="datetime1">
              <a:rPr lang="en-US" smtClean="0"/>
              <a:t>11/11/2017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DC445-1373-4893-B06F-2C3F20F2E379}" type="slidenum">
              <a:rPr lang="en-US" smtClean="0"/>
              <a:t>‹#›</a:t>
            </a:fld>
            <a:endParaRPr lang="en-US"/>
          </a:p>
        </p:txBody>
      </p:sp>
    </p:spTree>
    <p:extLst>
      <p:ext uri="{BB962C8B-B14F-4D97-AF65-F5344CB8AC3E}">
        <p14:creationId xmlns:p14="http://schemas.microsoft.com/office/powerpoint/2010/main" val="2619331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D12613-9C1A-4491-9954-473D96548D59}" type="datetime1">
              <a:rPr lang="en-US" smtClean="0"/>
              <a:t>11/11/2017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1DC445-1373-4893-B06F-2C3F20F2E379}" type="slidenum">
              <a:rPr lang="en-US" smtClean="0"/>
              <a:t>‹#›</a:t>
            </a:fld>
            <a:endParaRPr lang="en-US"/>
          </a:p>
        </p:txBody>
      </p:sp>
    </p:spTree>
    <p:extLst>
      <p:ext uri="{BB962C8B-B14F-4D97-AF65-F5344CB8AC3E}">
        <p14:creationId xmlns:p14="http://schemas.microsoft.com/office/powerpoint/2010/main" val="951060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5E1D6A-5E74-4276-842C-3C3D6561DF7F}" type="datetime1">
              <a:rPr lang="en-US" smtClean="0"/>
              <a:t>11/11/2017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1DC445-1373-4893-B06F-2C3F20F2E379}" type="slidenum">
              <a:rPr lang="en-US" smtClean="0"/>
              <a:t>‹#›</a:t>
            </a:fld>
            <a:endParaRPr lang="en-US"/>
          </a:p>
        </p:txBody>
      </p:sp>
    </p:spTree>
    <p:extLst>
      <p:ext uri="{BB962C8B-B14F-4D97-AF65-F5344CB8AC3E}">
        <p14:creationId xmlns:p14="http://schemas.microsoft.com/office/powerpoint/2010/main" val="3229310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859F2B-DF47-46C8-9540-467C48BE7AB9}" type="datetime1">
              <a:rPr lang="en-US" smtClean="0"/>
              <a:t>11/11/2017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1DC445-1373-4893-B06F-2C3F20F2E379}" type="slidenum">
              <a:rPr lang="en-US" smtClean="0"/>
              <a:t>‹#›</a:t>
            </a:fld>
            <a:endParaRPr lang="en-US"/>
          </a:p>
        </p:txBody>
      </p:sp>
    </p:spTree>
    <p:extLst>
      <p:ext uri="{BB962C8B-B14F-4D97-AF65-F5344CB8AC3E}">
        <p14:creationId xmlns:p14="http://schemas.microsoft.com/office/powerpoint/2010/main" val="1894834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1EEC9-2CB1-476C-B10A-F2D04397575F}" type="datetime1">
              <a:rPr lang="en-US" smtClean="0"/>
              <a:t>11/11/2017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1DC445-1373-4893-B06F-2C3F20F2E379}" type="slidenum">
              <a:rPr lang="en-US" smtClean="0"/>
              <a:t>‹#›</a:t>
            </a:fld>
            <a:endParaRPr lang="en-US"/>
          </a:p>
        </p:txBody>
      </p:sp>
    </p:spTree>
    <p:extLst>
      <p:ext uri="{BB962C8B-B14F-4D97-AF65-F5344CB8AC3E}">
        <p14:creationId xmlns:p14="http://schemas.microsoft.com/office/powerpoint/2010/main" val="3290465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48F1AB-9DC6-4311-82E0-B8B66DFA8D04}" type="datetime1">
              <a:rPr lang="en-US" smtClean="0"/>
              <a:t>11/11/2017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1DC445-1373-4893-B06F-2C3F20F2E379}" type="slidenum">
              <a:rPr lang="en-US" smtClean="0"/>
              <a:t>‹#›</a:t>
            </a:fld>
            <a:endParaRPr lang="en-US"/>
          </a:p>
        </p:txBody>
      </p:sp>
    </p:spTree>
    <p:extLst>
      <p:ext uri="{BB962C8B-B14F-4D97-AF65-F5344CB8AC3E}">
        <p14:creationId xmlns:p14="http://schemas.microsoft.com/office/powerpoint/2010/main" val="3608086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AFB3B3-259B-4162-AE5E-6752B1058103}" type="datetime1">
              <a:rPr lang="en-US" smtClean="0"/>
              <a:t>11/11/2017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1DC445-1373-4893-B06F-2C3F20F2E379}" type="slidenum">
              <a:rPr lang="en-US" smtClean="0"/>
              <a:t>‹#›</a:t>
            </a:fld>
            <a:endParaRPr lang="en-US"/>
          </a:p>
        </p:txBody>
      </p:sp>
    </p:spTree>
    <p:extLst>
      <p:ext uri="{BB962C8B-B14F-4D97-AF65-F5344CB8AC3E}">
        <p14:creationId xmlns:p14="http://schemas.microsoft.com/office/powerpoint/2010/main" val="4190922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AEF118-7CC5-4BA6-9641-981FCDF996AD}" type="datetime1">
              <a:rPr lang="en-US" smtClean="0"/>
              <a:t>11/11/2017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1DC445-1373-4893-B06F-2C3F20F2E379}" type="slidenum">
              <a:rPr lang="en-US" smtClean="0"/>
              <a:t>‹#›</a:t>
            </a:fld>
            <a:endParaRPr lang="en-US"/>
          </a:p>
        </p:txBody>
      </p:sp>
    </p:spTree>
    <p:extLst>
      <p:ext uri="{BB962C8B-B14F-4D97-AF65-F5344CB8AC3E}">
        <p14:creationId xmlns:p14="http://schemas.microsoft.com/office/powerpoint/2010/main" val="12087606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wikipedia.org/wiki/Diffusion_of_innovations" TargetMode="External"/><Relationship Id="rId2" Type="http://schemas.openxmlformats.org/officeDocument/2006/relationships/hyperlink" Target="https://www.youtube.com/watch?v=qp0HIF3SfI4" TargetMode="External"/><Relationship Id="rId1" Type="http://schemas.openxmlformats.org/officeDocument/2006/relationships/slideLayout" Target="../slideLayouts/slideLayout2.xml"/><Relationship Id="rId4" Type="http://schemas.openxmlformats.org/officeDocument/2006/relationships/hyperlink" Target="http://releasingkings.com/2014-08-03-finding-your-wh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TextBox 218">
            <a:extLst>
              <a:ext uri="{FF2B5EF4-FFF2-40B4-BE49-F238E27FC236}">
                <a16:creationId xmlns:a16="http://schemas.microsoft.com/office/drawing/2014/main" id="{67C779B4-2F4E-4094-BCB7-75A330A2A874}"/>
              </a:ext>
            </a:extLst>
          </p:cNvPr>
          <p:cNvSpPr txBox="1"/>
          <p:nvPr/>
        </p:nvSpPr>
        <p:spPr>
          <a:xfrm>
            <a:off x="618309" y="182880"/>
            <a:ext cx="8011885" cy="6463308"/>
          </a:xfrm>
          <a:prstGeom prst="rect">
            <a:avLst/>
          </a:prstGeom>
          <a:noFill/>
        </p:spPr>
        <p:txBody>
          <a:bodyPr wrap="square" rtlCol="0">
            <a:spAutoFit/>
          </a:bodyPr>
          <a:lstStyle/>
          <a:p>
            <a:pPr algn="ctr"/>
            <a:r>
              <a:rPr lang="en-US" sz="2000" dirty="0"/>
              <a:t>How to Find Your Why and Open Your Book</a:t>
            </a:r>
          </a:p>
          <a:p>
            <a:r>
              <a:rPr lang="en-US" sz="1400" dirty="0">
                <a:solidFill>
                  <a:srgbClr val="0070C0"/>
                </a:solidFill>
              </a:rPr>
              <a:t>From </a:t>
            </a:r>
            <a:r>
              <a:rPr lang="en-US" sz="1400" i="1" dirty="0">
                <a:solidFill>
                  <a:srgbClr val="0070C0"/>
                </a:solidFill>
              </a:rPr>
              <a:t>Find Your Why </a:t>
            </a:r>
            <a:r>
              <a:rPr lang="en-US" sz="1400" dirty="0">
                <a:solidFill>
                  <a:srgbClr val="0070C0"/>
                </a:solidFill>
              </a:rPr>
              <a:t>by </a:t>
            </a:r>
            <a:r>
              <a:rPr lang="en-US" sz="1400" dirty="0" err="1">
                <a:solidFill>
                  <a:srgbClr val="0070C0"/>
                </a:solidFill>
              </a:rPr>
              <a:t>Sinom</a:t>
            </a:r>
            <a:r>
              <a:rPr lang="en-US" sz="1400" dirty="0">
                <a:solidFill>
                  <a:srgbClr val="0070C0"/>
                </a:solidFill>
              </a:rPr>
              <a:t> Sinek</a:t>
            </a:r>
          </a:p>
          <a:p>
            <a:r>
              <a:rPr lang="en-US" sz="1400" dirty="0">
                <a:solidFill>
                  <a:srgbClr val="0070C0"/>
                </a:solidFill>
              </a:rPr>
              <a:t>“There are two other main components to look for: contribution and impact. These are the building blocks of the final Why Statement—the contribution the person makes to the lives of others and the impact of that contribution over time. We write it in this format:  TO ______SO THAT _________.  The contribution is the first blank and the impact is the second blank. For example, Simon Sinek, the author of </a:t>
            </a:r>
            <a:r>
              <a:rPr lang="en-US" sz="1400" i="1" dirty="0">
                <a:solidFill>
                  <a:srgbClr val="0070C0"/>
                </a:solidFill>
              </a:rPr>
              <a:t>Start with Why</a:t>
            </a:r>
            <a:r>
              <a:rPr lang="en-US" sz="1400" dirty="0">
                <a:solidFill>
                  <a:srgbClr val="0070C0"/>
                </a:solidFill>
              </a:rPr>
              <a:t>, expresses his own WHY in these words:</a:t>
            </a:r>
            <a:br>
              <a:rPr lang="en-US" sz="1400" dirty="0">
                <a:solidFill>
                  <a:srgbClr val="0070C0"/>
                </a:solidFill>
              </a:rPr>
            </a:br>
            <a:r>
              <a:rPr lang="en-US" sz="1400" i="1" dirty="0">
                <a:solidFill>
                  <a:srgbClr val="0070C0"/>
                </a:solidFill>
              </a:rPr>
              <a:t>             To inspire people to do the things that inspire them so that, together, we can change our world.</a:t>
            </a:r>
            <a:br>
              <a:rPr lang="en-US" sz="1400" dirty="0">
                <a:solidFill>
                  <a:srgbClr val="0070C0"/>
                </a:solidFill>
              </a:rPr>
            </a:br>
            <a:r>
              <a:rPr lang="en-US" sz="1400" dirty="0">
                <a:solidFill>
                  <a:srgbClr val="0070C0"/>
                </a:solidFill>
              </a:rPr>
              <a:t>Simon’s contribution is what he actively does for others (seeking to inspire them) and the impact is what happens when that contribution is made (a lot of people working together to change our world).“</a:t>
            </a:r>
          </a:p>
          <a:p>
            <a:endParaRPr lang="en-US" sz="1400" dirty="0"/>
          </a:p>
          <a:p>
            <a:r>
              <a:rPr lang="en-US" sz="1400" dirty="0"/>
              <a:t>Simon’s video is famous and instructive </a:t>
            </a:r>
            <a:r>
              <a:rPr lang="en-US" sz="1400" u="sng" dirty="0">
                <a:hlinkClick r:id="rId2"/>
              </a:rPr>
              <a:t>https://www.youtube.com/</a:t>
            </a:r>
            <a:r>
              <a:rPr lang="en-US" sz="1400" u="sng" dirty="0" err="1">
                <a:hlinkClick r:id="rId2"/>
              </a:rPr>
              <a:t>watch?v</a:t>
            </a:r>
            <a:r>
              <a:rPr lang="en-US" sz="1400" u="sng" dirty="0">
                <a:hlinkClick r:id="rId2"/>
              </a:rPr>
              <a:t>=qp0HIF3SfI4</a:t>
            </a:r>
            <a:r>
              <a:rPr lang="en-US" sz="1400" dirty="0"/>
              <a:t>... Builds on prior diffusion theory in communication </a:t>
            </a:r>
            <a:r>
              <a:rPr lang="en-US" sz="1400" u="sng" dirty="0">
                <a:hlinkClick r:id="rId3"/>
              </a:rPr>
              <a:t>https://en.wikipedia.org/wiki/Diffusion_of_innovations</a:t>
            </a:r>
            <a:endParaRPr lang="en-US" sz="1400" dirty="0"/>
          </a:p>
          <a:p>
            <a:r>
              <a:rPr lang="en-US" sz="1400" dirty="0"/>
              <a:t>I really believe "What's new" about this reformation is that we are connecting people with the why in our hearts.... and in our Father's heart. It's very prophetic and very practical... it naturally drifts toward impacting nations. </a:t>
            </a:r>
            <a:r>
              <a:rPr lang="en-US" sz="1400" u="sng" dirty="0">
                <a:hlinkClick r:id="rId4"/>
              </a:rPr>
              <a:t>http://releasingkings.com/2014-08-03-finding-your-why/</a:t>
            </a:r>
            <a:endParaRPr lang="en-US" sz="1400" u="sng" dirty="0"/>
          </a:p>
          <a:p>
            <a:endParaRPr lang="en-US" sz="1400" u="sng" dirty="0"/>
          </a:p>
          <a:p>
            <a:r>
              <a:rPr lang="en-US" sz="1400" dirty="0"/>
              <a:t>John’s example “Why Statement” – “Intentional Reformation”</a:t>
            </a:r>
          </a:p>
          <a:p>
            <a:pPr lvl="1"/>
            <a:r>
              <a:rPr lang="en-US" sz="1400" b="1" dirty="0"/>
              <a:t>To</a:t>
            </a:r>
            <a:r>
              <a:rPr lang="en-US" sz="1400" dirty="0"/>
              <a:t> start a viral and contagious reformation by helping people, businesses, and nations open their book and connect with the desires God wrote in their own hearts…</a:t>
            </a:r>
          </a:p>
          <a:p>
            <a:pPr lvl="1"/>
            <a:r>
              <a:rPr lang="en-US" sz="1400" b="1" dirty="0"/>
              <a:t>so that</a:t>
            </a:r>
            <a:r>
              <a:rPr lang="en-US" sz="1400" dirty="0"/>
              <a:t> kings are empowered to be themselves in purpose, creativity, competence, productivity, prosperity, and ministry to build the Kingdom in all 7 mountains and disciple nations.</a:t>
            </a:r>
            <a:br>
              <a:rPr lang="en-US" sz="1400" dirty="0"/>
            </a:br>
            <a:endParaRPr lang="en-US" sz="1400" u="sng" dirty="0"/>
          </a:p>
          <a:p>
            <a:pPr algn="ctr"/>
            <a:r>
              <a:rPr lang="en-US" dirty="0"/>
              <a:t>Your personal why Statement</a:t>
            </a:r>
          </a:p>
          <a:p>
            <a:r>
              <a:rPr lang="en-US" dirty="0"/>
              <a:t>To_________________________________________________________, </a:t>
            </a:r>
          </a:p>
          <a:p>
            <a:endParaRPr lang="en-US" dirty="0"/>
          </a:p>
          <a:p>
            <a:r>
              <a:rPr lang="en-US" dirty="0"/>
              <a:t>so that _____________________________________________________.</a:t>
            </a:r>
            <a:endParaRPr lang="en-US" sz="1400" dirty="0"/>
          </a:p>
        </p:txBody>
      </p:sp>
    </p:spTree>
    <p:extLst>
      <p:ext uri="{BB962C8B-B14F-4D97-AF65-F5344CB8AC3E}">
        <p14:creationId xmlns:p14="http://schemas.microsoft.com/office/powerpoint/2010/main" val="2461232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73677AB-952C-40E9-85F9-545D5D9D8B22}"/>
              </a:ext>
            </a:extLst>
          </p:cNvPr>
          <p:cNvSpPr>
            <a:spLocks noGrp="1"/>
          </p:cNvSpPr>
          <p:nvPr>
            <p:ph type="sldNum" sz="quarter" idx="12"/>
          </p:nvPr>
        </p:nvSpPr>
        <p:spPr>
          <a:xfrm>
            <a:off x="6457950" y="6368734"/>
            <a:ext cx="2057400" cy="365125"/>
          </a:xfrm>
        </p:spPr>
        <p:txBody>
          <a:bodyPr/>
          <a:lstStyle/>
          <a:p>
            <a:fld id="{971DC445-1373-4893-B06F-2C3F20F2E379}" type="slidenum">
              <a:rPr lang="en-US" smtClean="0"/>
              <a:t>2</a:t>
            </a:fld>
            <a:endParaRPr lang="en-US" dirty="0"/>
          </a:p>
        </p:txBody>
      </p:sp>
      <p:sp>
        <p:nvSpPr>
          <p:cNvPr id="5" name="Rounded Rectangle 9">
            <a:extLst>
              <a:ext uri="{FF2B5EF4-FFF2-40B4-BE49-F238E27FC236}">
                <a16:creationId xmlns:a16="http://schemas.microsoft.com/office/drawing/2014/main" id="{BEB092E5-50DC-45BE-A826-4B4562806F04}"/>
              </a:ext>
            </a:extLst>
          </p:cNvPr>
          <p:cNvSpPr/>
          <p:nvPr/>
        </p:nvSpPr>
        <p:spPr>
          <a:xfrm>
            <a:off x="3094993" y="3186910"/>
            <a:ext cx="2920901" cy="49090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My Goals 2018</a:t>
            </a:r>
          </a:p>
        </p:txBody>
      </p:sp>
      <p:sp>
        <p:nvSpPr>
          <p:cNvPr id="6" name="Rounded Rectangle 13">
            <a:extLst>
              <a:ext uri="{FF2B5EF4-FFF2-40B4-BE49-F238E27FC236}">
                <a16:creationId xmlns:a16="http://schemas.microsoft.com/office/drawing/2014/main" id="{08E81BC7-1B68-46D7-A2C0-632D5C427587}"/>
              </a:ext>
            </a:extLst>
          </p:cNvPr>
          <p:cNvSpPr/>
          <p:nvPr/>
        </p:nvSpPr>
        <p:spPr>
          <a:xfrm>
            <a:off x="4913952" y="2384137"/>
            <a:ext cx="1209333" cy="588235"/>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Wealth Creation</a:t>
            </a:r>
          </a:p>
        </p:txBody>
      </p:sp>
      <p:cxnSp>
        <p:nvCxnSpPr>
          <p:cNvPr id="7" name="Curved Connector 15">
            <a:extLst>
              <a:ext uri="{FF2B5EF4-FFF2-40B4-BE49-F238E27FC236}">
                <a16:creationId xmlns:a16="http://schemas.microsoft.com/office/drawing/2014/main" id="{93411E36-4A34-465F-A063-0D854B38E2C5}"/>
              </a:ext>
            </a:extLst>
          </p:cNvPr>
          <p:cNvCxnSpPr>
            <a:cxnSpLocks/>
            <a:stCxn id="5" idx="0"/>
            <a:endCxn id="6" idx="1"/>
          </p:cNvCxnSpPr>
          <p:nvPr/>
        </p:nvCxnSpPr>
        <p:spPr>
          <a:xfrm rot="5400000" flipH="1" flipV="1">
            <a:off x="4480371" y="2753329"/>
            <a:ext cx="508655" cy="358508"/>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10" name="Rounded Rectangle 9">
            <a:extLst>
              <a:ext uri="{FF2B5EF4-FFF2-40B4-BE49-F238E27FC236}">
                <a16:creationId xmlns:a16="http://schemas.microsoft.com/office/drawing/2014/main" id="{13C22E0B-E07D-41A1-9015-AD4E832E5FDC}"/>
              </a:ext>
            </a:extLst>
          </p:cNvPr>
          <p:cNvSpPr/>
          <p:nvPr/>
        </p:nvSpPr>
        <p:spPr>
          <a:xfrm>
            <a:off x="4913952" y="3935541"/>
            <a:ext cx="1326251" cy="579899"/>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Ministry</a:t>
            </a:r>
          </a:p>
        </p:txBody>
      </p:sp>
      <p:cxnSp>
        <p:nvCxnSpPr>
          <p:cNvPr id="11" name="Curved Connector 15">
            <a:extLst>
              <a:ext uri="{FF2B5EF4-FFF2-40B4-BE49-F238E27FC236}">
                <a16:creationId xmlns:a16="http://schemas.microsoft.com/office/drawing/2014/main" id="{6B1C4666-7FAB-4840-852E-A64F2BD818FE}"/>
              </a:ext>
            </a:extLst>
          </p:cNvPr>
          <p:cNvCxnSpPr>
            <a:cxnSpLocks/>
            <a:stCxn id="5" idx="2"/>
            <a:endCxn id="10" idx="1"/>
          </p:cNvCxnSpPr>
          <p:nvPr/>
        </p:nvCxnSpPr>
        <p:spPr>
          <a:xfrm rot="16200000" flipH="1">
            <a:off x="4460858" y="3772397"/>
            <a:ext cx="547680" cy="358508"/>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33" name="Rounded Rectangle 13">
            <a:extLst>
              <a:ext uri="{FF2B5EF4-FFF2-40B4-BE49-F238E27FC236}">
                <a16:creationId xmlns:a16="http://schemas.microsoft.com/office/drawing/2014/main" id="{310694C5-2C94-40E0-8152-28542DD6AAA0}"/>
              </a:ext>
            </a:extLst>
          </p:cNvPr>
          <p:cNvSpPr/>
          <p:nvPr/>
        </p:nvSpPr>
        <p:spPr>
          <a:xfrm>
            <a:off x="6009783" y="570117"/>
            <a:ext cx="2838445" cy="42548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1.</a:t>
            </a:r>
          </a:p>
        </p:txBody>
      </p:sp>
      <p:sp>
        <p:nvSpPr>
          <p:cNvPr id="34" name="Rounded Rectangle 13">
            <a:extLst>
              <a:ext uri="{FF2B5EF4-FFF2-40B4-BE49-F238E27FC236}">
                <a16:creationId xmlns:a16="http://schemas.microsoft.com/office/drawing/2014/main" id="{8F6FB04A-3B1A-4A5D-8F57-6F3CCD49AEDB}"/>
              </a:ext>
            </a:extLst>
          </p:cNvPr>
          <p:cNvSpPr/>
          <p:nvPr/>
        </p:nvSpPr>
        <p:spPr>
          <a:xfrm>
            <a:off x="6365966" y="1181815"/>
            <a:ext cx="2464811" cy="38083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2.</a:t>
            </a:r>
          </a:p>
        </p:txBody>
      </p:sp>
      <p:sp>
        <p:nvSpPr>
          <p:cNvPr id="35" name="Rounded Rectangle 13">
            <a:extLst>
              <a:ext uri="{FF2B5EF4-FFF2-40B4-BE49-F238E27FC236}">
                <a16:creationId xmlns:a16="http://schemas.microsoft.com/office/drawing/2014/main" id="{D6B60C4F-61D6-453A-B8FB-F7D41A61DA74}"/>
              </a:ext>
            </a:extLst>
          </p:cNvPr>
          <p:cNvSpPr/>
          <p:nvPr/>
        </p:nvSpPr>
        <p:spPr>
          <a:xfrm>
            <a:off x="6823542" y="1745849"/>
            <a:ext cx="2015658" cy="38630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3.</a:t>
            </a:r>
          </a:p>
        </p:txBody>
      </p:sp>
      <p:cxnSp>
        <p:nvCxnSpPr>
          <p:cNvPr id="37" name="Curved Connector 15">
            <a:extLst>
              <a:ext uri="{FF2B5EF4-FFF2-40B4-BE49-F238E27FC236}">
                <a16:creationId xmlns:a16="http://schemas.microsoft.com/office/drawing/2014/main" id="{A3BFD137-14FD-41C4-BCC6-835FCB45F41E}"/>
              </a:ext>
            </a:extLst>
          </p:cNvPr>
          <p:cNvCxnSpPr>
            <a:cxnSpLocks/>
            <a:stCxn id="6" idx="0"/>
            <a:endCxn id="33" idx="1"/>
          </p:cNvCxnSpPr>
          <p:nvPr/>
        </p:nvCxnSpPr>
        <p:spPr>
          <a:xfrm rot="5400000" flipH="1" flipV="1">
            <a:off x="4963562" y="1337916"/>
            <a:ext cx="1601279" cy="491164"/>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40" name="Curved Connector 15">
            <a:extLst>
              <a:ext uri="{FF2B5EF4-FFF2-40B4-BE49-F238E27FC236}">
                <a16:creationId xmlns:a16="http://schemas.microsoft.com/office/drawing/2014/main" id="{D1024213-A8F5-40A9-ACC8-1BA7C3F80BD9}"/>
              </a:ext>
            </a:extLst>
          </p:cNvPr>
          <p:cNvCxnSpPr>
            <a:cxnSpLocks/>
            <a:stCxn id="6" idx="0"/>
            <a:endCxn id="34" idx="1"/>
          </p:cNvCxnSpPr>
          <p:nvPr/>
        </p:nvCxnSpPr>
        <p:spPr>
          <a:xfrm rot="5400000" flipH="1" flipV="1">
            <a:off x="5436339" y="1454511"/>
            <a:ext cx="1011906" cy="847347"/>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43" name="Curved Connector 15">
            <a:extLst>
              <a:ext uri="{FF2B5EF4-FFF2-40B4-BE49-F238E27FC236}">
                <a16:creationId xmlns:a16="http://schemas.microsoft.com/office/drawing/2014/main" id="{A031FA6E-40C7-40AA-8F0E-51E95DFAA983}"/>
              </a:ext>
            </a:extLst>
          </p:cNvPr>
          <p:cNvCxnSpPr>
            <a:cxnSpLocks/>
            <a:stCxn id="6" idx="0"/>
            <a:endCxn id="35" idx="1"/>
          </p:cNvCxnSpPr>
          <p:nvPr/>
        </p:nvCxnSpPr>
        <p:spPr>
          <a:xfrm rot="5400000" flipH="1" flipV="1">
            <a:off x="5948512" y="1509108"/>
            <a:ext cx="445137" cy="1304923"/>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69" name="Rounded Rectangle 9">
            <a:extLst>
              <a:ext uri="{FF2B5EF4-FFF2-40B4-BE49-F238E27FC236}">
                <a16:creationId xmlns:a16="http://schemas.microsoft.com/office/drawing/2014/main" id="{BDB3C947-AD2A-4726-94DB-E4D3D3552BE9}"/>
              </a:ext>
            </a:extLst>
          </p:cNvPr>
          <p:cNvSpPr/>
          <p:nvPr/>
        </p:nvSpPr>
        <p:spPr>
          <a:xfrm>
            <a:off x="6457950" y="4610573"/>
            <a:ext cx="2302872" cy="405571"/>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4.</a:t>
            </a:r>
          </a:p>
        </p:txBody>
      </p:sp>
      <p:sp>
        <p:nvSpPr>
          <p:cNvPr id="70" name="Rounded Rectangle 9">
            <a:extLst>
              <a:ext uri="{FF2B5EF4-FFF2-40B4-BE49-F238E27FC236}">
                <a16:creationId xmlns:a16="http://schemas.microsoft.com/office/drawing/2014/main" id="{168AF9D6-6B56-49DC-9473-5472A0BAFF8B}"/>
              </a:ext>
            </a:extLst>
          </p:cNvPr>
          <p:cNvSpPr/>
          <p:nvPr/>
        </p:nvSpPr>
        <p:spPr>
          <a:xfrm>
            <a:off x="6149413" y="5230294"/>
            <a:ext cx="2611410" cy="405571"/>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5. </a:t>
            </a:r>
          </a:p>
        </p:txBody>
      </p:sp>
      <p:sp>
        <p:nvSpPr>
          <p:cNvPr id="71" name="Rounded Rectangle 9">
            <a:extLst>
              <a:ext uri="{FF2B5EF4-FFF2-40B4-BE49-F238E27FC236}">
                <a16:creationId xmlns:a16="http://schemas.microsoft.com/office/drawing/2014/main" id="{FCF571CD-8021-445A-948F-0E37BBF69EAF}"/>
              </a:ext>
            </a:extLst>
          </p:cNvPr>
          <p:cNvSpPr/>
          <p:nvPr/>
        </p:nvSpPr>
        <p:spPr>
          <a:xfrm>
            <a:off x="6015894" y="5862156"/>
            <a:ext cx="2744928" cy="405571"/>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6. </a:t>
            </a:r>
          </a:p>
        </p:txBody>
      </p:sp>
      <p:cxnSp>
        <p:nvCxnSpPr>
          <p:cNvPr id="72" name="Curved Connector 15">
            <a:extLst>
              <a:ext uri="{FF2B5EF4-FFF2-40B4-BE49-F238E27FC236}">
                <a16:creationId xmlns:a16="http://schemas.microsoft.com/office/drawing/2014/main" id="{828CFD64-B4EA-44EB-A77A-FEF99D8888DD}"/>
              </a:ext>
            </a:extLst>
          </p:cNvPr>
          <p:cNvCxnSpPr>
            <a:cxnSpLocks/>
            <a:stCxn id="10" idx="2"/>
            <a:endCxn id="71" idx="1"/>
          </p:cNvCxnSpPr>
          <p:nvPr/>
        </p:nvCxnSpPr>
        <p:spPr>
          <a:xfrm rot="16200000" flipH="1">
            <a:off x="5021735" y="5070783"/>
            <a:ext cx="1549502" cy="438816"/>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75" name="Curved Connector 15">
            <a:extLst>
              <a:ext uri="{FF2B5EF4-FFF2-40B4-BE49-F238E27FC236}">
                <a16:creationId xmlns:a16="http://schemas.microsoft.com/office/drawing/2014/main" id="{F73B02C3-5E98-4F1C-94C5-F479C7F47646}"/>
              </a:ext>
            </a:extLst>
          </p:cNvPr>
          <p:cNvCxnSpPr>
            <a:cxnSpLocks/>
            <a:stCxn id="10" idx="2"/>
            <a:endCxn id="70" idx="1"/>
          </p:cNvCxnSpPr>
          <p:nvPr/>
        </p:nvCxnSpPr>
        <p:spPr>
          <a:xfrm rot="16200000" flipH="1">
            <a:off x="5404425" y="4688092"/>
            <a:ext cx="917640" cy="572335"/>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78" name="Curved Connector 15">
            <a:extLst>
              <a:ext uri="{FF2B5EF4-FFF2-40B4-BE49-F238E27FC236}">
                <a16:creationId xmlns:a16="http://schemas.microsoft.com/office/drawing/2014/main" id="{3301A6F2-DAD1-4BB9-9C8C-D54FE3FD171A}"/>
              </a:ext>
            </a:extLst>
          </p:cNvPr>
          <p:cNvCxnSpPr>
            <a:cxnSpLocks/>
            <a:stCxn id="10" idx="2"/>
            <a:endCxn id="69" idx="1"/>
          </p:cNvCxnSpPr>
          <p:nvPr/>
        </p:nvCxnSpPr>
        <p:spPr>
          <a:xfrm rot="16200000" flipH="1">
            <a:off x="5868555" y="4223963"/>
            <a:ext cx="297919" cy="880872"/>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83" name="Rounded Rectangle 9">
            <a:extLst>
              <a:ext uri="{FF2B5EF4-FFF2-40B4-BE49-F238E27FC236}">
                <a16:creationId xmlns:a16="http://schemas.microsoft.com/office/drawing/2014/main" id="{21DADC98-E527-4989-AA10-A71F9B210045}"/>
              </a:ext>
            </a:extLst>
          </p:cNvPr>
          <p:cNvSpPr/>
          <p:nvPr/>
        </p:nvSpPr>
        <p:spPr>
          <a:xfrm>
            <a:off x="3343941" y="3935983"/>
            <a:ext cx="858778" cy="579897"/>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God</a:t>
            </a:r>
          </a:p>
        </p:txBody>
      </p:sp>
      <p:sp>
        <p:nvSpPr>
          <p:cNvPr id="84" name="Rounded Rectangle 9">
            <a:extLst>
              <a:ext uri="{FF2B5EF4-FFF2-40B4-BE49-F238E27FC236}">
                <a16:creationId xmlns:a16="http://schemas.microsoft.com/office/drawing/2014/main" id="{CC6B6626-809C-4CD6-8E28-157CB66707FF}"/>
              </a:ext>
            </a:extLst>
          </p:cNvPr>
          <p:cNvSpPr/>
          <p:nvPr/>
        </p:nvSpPr>
        <p:spPr>
          <a:xfrm>
            <a:off x="318074" y="4613563"/>
            <a:ext cx="2586359" cy="405571"/>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9. </a:t>
            </a:r>
          </a:p>
        </p:txBody>
      </p:sp>
      <p:sp>
        <p:nvSpPr>
          <p:cNvPr id="85" name="Rounded Rectangle 9">
            <a:extLst>
              <a:ext uri="{FF2B5EF4-FFF2-40B4-BE49-F238E27FC236}">
                <a16:creationId xmlns:a16="http://schemas.microsoft.com/office/drawing/2014/main" id="{C0C1AFF6-2864-475F-B9D6-7D1F0049022C}"/>
              </a:ext>
            </a:extLst>
          </p:cNvPr>
          <p:cNvSpPr/>
          <p:nvPr/>
        </p:nvSpPr>
        <p:spPr>
          <a:xfrm>
            <a:off x="318075" y="5230293"/>
            <a:ext cx="2957208" cy="405571"/>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8. </a:t>
            </a:r>
          </a:p>
        </p:txBody>
      </p:sp>
      <p:sp>
        <p:nvSpPr>
          <p:cNvPr id="86" name="Rounded Rectangle 9">
            <a:extLst>
              <a:ext uri="{FF2B5EF4-FFF2-40B4-BE49-F238E27FC236}">
                <a16:creationId xmlns:a16="http://schemas.microsoft.com/office/drawing/2014/main" id="{CB057C29-9272-4035-BDA3-6FB410101FCE}"/>
              </a:ext>
            </a:extLst>
          </p:cNvPr>
          <p:cNvSpPr/>
          <p:nvPr/>
        </p:nvSpPr>
        <p:spPr>
          <a:xfrm>
            <a:off x="318075" y="5862943"/>
            <a:ext cx="3005881" cy="405571"/>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7.</a:t>
            </a:r>
          </a:p>
        </p:txBody>
      </p:sp>
      <p:cxnSp>
        <p:nvCxnSpPr>
          <p:cNvPr id="87" name="Curved Connector 15">
            <a:extLst>
              <a:ext uri="{FF2B5EF4-FFF2-40B4-BE49-F238E27FC236}">
                <a16:creationId xmlns:a16="http://schemas.microsoft.com/office/drawing/2014/main" id="{29BF54BA-B4A4-4A61-9918-D8758B6EAEFC}"/>
              </a:ext>
            </a:extLst>
          </p:cNvPr>
          <p:cNvCxnSpPr>
            <a:cxnSpLocks/>
            <a:stCxn id="5" idx="2"/>
            <a:endCxn id="83" idx="3"/>
          </p:cNvCxnSpPr>
          <p:nvPr/>
        </p:nvCxnSpPr>
        <p:spPr>
          <a:xfrm rot="5400000">
            <a:off x="4105022" y="3775509"/>
            <a:ext cx="548121" cy="352725"/>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90" name="Curved Connector 15">
            <a:extLst>
              <a:ext uri="{FF2B5EF4-FFF2-40B4-BE49-F238E27FC236}">
                <a16:creationId xmlns:a16="http://schemas.microsoft.com/office/drawing/2014/main" id="{907A95A2-467B-42BF-B951-8B23157455DB}"/>
              </a:ext>
            </a:extLst>
          </p:cNvPr>
          <p:cNvCxnSpPr>
            <a:cxnSpLocks/>
            <a:stCxn id="83" idx="2"/>
            <a:endCxn id="84" idx="3"/>
          </p:cNvCxnSpPr>
          <p:nvPr/>
        </p:nvCxnSpPr>
        <p:spPr>
          <a:xfrm rot="5400000">
            <a:off x="3188648" y="4231666"/>
            <a:ext cx="300469" cy="868897"/>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93" name="Curved Connector 15">
            <a:extLst>
              <a:ext uri="{FF2B5EF4-FFF2-40B4-BE49-F238E27FC236}">
                <a16:creationId xmlns:a16="http://schemas.microsoft.com/office/drawing/2014/main" id="{C51AC775-FAE4-4DFF-B60C-07221B593232}"/>
              </a:ext>
            </a:extLst>
          </p:cNvPr>
          <p:cNvCxnSpPr>
            <a:cxnSpLocks/>
            <a:stCxn id="83" idx="2"/>
            <a:endCxn id="85" idx="3"/>
          </p:cNvCxnSpPr>
          <p:nvPr/>
        </p:nvCxnSpPr>
        <p:spPr>
          <a:xfrm rot="5400000">
            <a:off x="3065708" y="4725456"/>
            <a:ext cx="917199" cy="498047"/>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170" name="Curved Connector 15">
            <a:extLst>
              <a:ext uri="{FF2B5EF4-FFF2-40B4-BE49-F238E27FC236}">
                <a16:creationId xmlns:a16="http://schemas.microsoft.com/office/drawing/2014/main" id="{06C094F3-8BDF-4E5E-A11E-CF35637DEFC7}"/>
              </a:ext>
            </a:extLst>
          </p:cNvPr>
          <p:cNvCxnSpPr>
            <a:cxnSpLocks/>
            <a:stCxn id="83" idx="2"/>
            <a:endCxn id="86" idx="3"/>
          </p:cNvCxnSpPr>
          <p:nvPr/>
        </p:nvCxnSpPr>
        <p:spPr>
          <a:xfrm rot="5400000">
            <a:off x="2773719" y="5066117"/>
            <a:ext cx="1549849" cy="449374"/>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175" name="Rounded Rectangle 9">
            <a:extLst>
              <a:ext uri="{FF2B5EF4-FFF2-40B4-BE49-F238E27FC236}">
                <a16:creationId xmlns:a16="http://schemas.microsoft.com/office/drawing/2014/main" id="{4172BCD8-D5F2-44B3-AF80-59B0A6D3E002}"/>
              </a:ext>
            </a:extLst>
          </p:cNvPr>
          <p:cNvSpPr/>
          <p:nvPr/>
        </p:nvSpPr>
        <p:spPr>
          <a:xfrm>
            <a:off x="3252178" y="2379934"/>
            <a:ext cx="950541" cy="579897"/>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Family</a:t>
            </a:r>
          </a:p>
        </p:txBody>
      </p:sp>
      <p:cxnSp>
        <p:nvCxnSpPr>
          <p:cNvPr id="189" name="Curved Connector 15">
            <a:extLst>
              <a:ext uri="{FF2B5EF4-FFF2-40B4-BE49-F238E27FC236}">
                <a16:creationId xmlns:a16="http://schemas.microsoft.com/office/drawing/2014/main" id="{73C7D353-73A8-4F68-BD5D-993BD3E456A0}"/>
              </a:ext>
            </a:extLst>
          </p:cNvPr>
          <p:cNvCxnSpPr>
            <a:cxnSpLocks/>
            <a:stCxn id="5" idx="0"/>
            <a:endCxn id="175" idx="3"/>
          </p:cNvCxnSpPr>
          <p:nvPr/>
        </p:nvCxnSpPr>
        <p:spPr>
          <a:xfrm rot="16200000" flipV="1">
            <a:off x="4120569" y="2752034"/>
            <a:ext cx="517027" cy="352725"/>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196" name="Rounded Rectangle 9">
            <a:extLst>
              <a:ext uri="{FF2B5EF4-FFF2-40B4-BE49-F238E27FC236}">
                <a16:creationId xmlns:a16="http://schemas.microsoft.com/office/drawing/2014/main" id="{7A5CD19B-7525-4467-A4C7-088B5456BFB6}"/>
              </a:ext>
            </a:extLst>
          </p:cNvPr>
          <p:cNvSpPr/>
          <p:nvPr/>
        </p:nvSpPr>
        <p:spPr>
          <a:xfrm>
            <a:off x="318075" y="1702601"/>
            <a:ext cx="2140354" cy="42955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10.</a:t>
            </a:r>
          </a:p>
        </p:txBody>
      </p:sp>
      <p:sp>
        <p:nvSpPr>
          <p:cNvPr id="197" name="Rounded Rectangle 9">
            <a:extLst>
              <a:ext uri="{FF2B5EF4-FFF2-40B4-BE49-F238E27FC236}">
                <a16:creationId xmlns:a16="http://schemas.microsoft.com/office/drawing/2014/main" id="{40F52A45-3C67-4804-AA87-8EF07BF4FFE1}"/>
              </a:ext>
            </a:extLst>
          </p:cNvPr>
          <p:cNvSpPr/>
          <p:nvPr/>
        </p:nvSpPr>
        <p:spPr>
          <a:xfrm>
            <a:off x="318075" y="1139200"/>
            <a:ext cx="2372827" cy="405571"/>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11.</a:t>
            </a:r>
          </a:p>
        </p:txBody>
      </p:sp>
      <p:sp>
        <p:nvSpPr>
          <p:cNvPr id="198" name="Rounded Rectangle 9">
            <a:extLst>
              <a:ext uri="{FF2B5EF4-FFF2-40B4-BE49-F238E27FC236}">
                <a16:creationId xmlns:a16="http://schemas.microsoft.com/office/drawing/2014/main" id="{B1055704-FFF9-4151-BC9B-CB1408D5E2CF}"/>
              </a:ext>
            </a:extLst>
          </p:cNvPr>
          <p:cNvSpPr/>
          <p:nvPr/>
        </p:nvSpPr>
        <p:spPr>
          <a:xfrm>
            <a:off x="318075" y="570117"/>
            <a:ext cx="2783028" cy="405571"/>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12.</a:t>
            </a:r>
          </a:p>
        </p:txBody>
      </p:sp>
      <p:cxnSp>
        <p:nvCxnSpPr>
          <p:cNvPr id="199" name="Curved Connector 15">
            <a:extLst>
              <a:ext uri="{FF2B5EF4-FFF2-40B4-BE49-F238E27FC236}">
                <a16:creationId xmlns:a16="http://schemas.microsoft.com/office/drawing/2014/main" id="{E94633FC-57F6-4634-AD0A-83429DE86A33}"/>
              </a:ext>
            </a:extLst>
          </p:cNvPr>
          <p:cNvCxnSpPr>
            <a:cxnSpLocks/>
            <a:stCxn id="175" idx="0"/>
            <a:endCxn id="196" idx="3"/>
          </p:cNvCxnSpPr>
          <p:nvPr/>
        </p:nvCxnSpPr>
        <p:spPr>
          <a:xfrm rot="16200000" flipV="1">
            <a:off x="2861660" y="1514145"/>
            <a:ext cx="462558" cy="1269020"/>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202" name="Curved Connector 15">
            <a:extLst>
              <a:ext uri="{FF2B5EF4-FFF2-40B4-BE49-F238E27FC236}">
                <a16:creationId xmlns:a16="http://schemas.microsoft.com/office/drawing/2014/main" id="{51834CB6-9221-41A3-A518-D197212DDB2D}"/>
              </a:ext>
            </a:extLst>
          </p:cNvPr>
          <p:cNvCxnSpPr>
            <a:cxnSpLocks/>
            <a:stCxn id="175" idx="0"/>
            <a:endCxn id="197" idx="3"/>
          </p:cNvCxnSpPr>
          <p:nvPr/>
        </p:nvCxnSpPr>
        <p:spPr>
          <a:xfrm rot="16200000" flipV="1">
            <a:off x="2690202" y="1342686"/>
            <a:ext cx="1037948" cy="1036547"/>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205" name="Curved Connector 15">
            <a:extLst>
              <a:ext uri="{FF2B5EF4-FFF2-40B4-BE49-F238E27FC236}">
                <a16:creationId xmlns:a16="http://schemas.microsoft.com/office/drawing/2014/main" id="{E830C0D6-A4F5-4D1A-8FB7-3DC8BBBAC0D5}"/>
              </a:ext>
            </a:extLst>
          </p:cNvPr>
          <p:cNvCxnSpPr>
            <a:cxnSpLocks/>
            <a:stCxn id="175" idx="0"/>
            <a:endCxn id="198" idx="3"/>
          </p:cNvCxnSpPr>
          <p:nvPr/>
        </p:nvCxnSpPr>
        <p:spPr>
          <a:xfrm rot="16200000" flipV="1">
            <a:off x="2610761" y="1263246"/>
            <a:ext cx="1607031" cy="626346"/>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219" name="TextBox 218">
            <a:extLst>
              <a:ext uri="{FF2B5EF4-FFF2-40B4-BE49-F238E27FC236}">
                <a16:creationId xmlns:a16="http://schemas.microsoft.com/office/drawing/2014/main" id="{67C779B4-2F4E-4094-BCB7-75A330A2A874}"/>
              </a:ext>
            </a:extLst>
          </p:cNvPr>
          <p:cNvSpPr txBox="1"/>
          <p:nvPr/>
        </p:nvSpPr>
        <p:spPr>
          <a:xfrm>
            <a:off x="3492204" y="234229"/>
            <a:ext cx="2126478" cy="892552"/>
          </a:xfrm>
          <a:prstGeom prst="rect">
            <a:avLst/>
          </a:prstGeom>
          <a:noFill/>
        </p:spPr>
        <p:txBody>
          <a:bodyPr wrap="square" rtlCol="0">
            <a:spAutoFit/>
          </a:bodyPr>
          <a:lstStyle/>
          <a:p>
            <a:pPr algn="ctr"/>
            <a:r>
              <a:rPr lang="en-US" sz="2800" dirty="0">
                <a:solidFill>
                  <a:schemeClr val="accent5">
                    <a:lumMod val="75000"/>
                  </a:schemeClr>
                </a:solidFill>
              </a:rPr>
              <a:t>Mind Map</a:t>
            </a:r>
          </a:p>
          <a:p>
            <a:pPr algn="ctr"/>
            <a:r>
              <a:rPr lang="en-US" sz="2400" dirty="0">
                <a:solidFill>
                  <a:schemeClr val="accent5">
                    <a:lumMod val="75000"/>
                  </a:schemeClr>
                </a:solidFill>
              </a:rPr>
              <a:t>For Heart Goals</a:t>
            </a:r>
          </a:p>
        </p:txBody>
      </p:sp>
      <p:sp>
        <p:nvSpPr>
          <p:cNvPr id="48" name="Rounded Rectangle 9">
            <a:extLst>
              <a:ext uri="{FF2B5EF4-FFF2-40B4-BE49-F238E27FC236}">
                <a16:creationId xmlns:a16="http://schemas.microsoft.com/office/drawing/2014/main" id="{5703D557-A20C-413A-9CF5-28FBAE63225B}"/>
              </a:ext>
            </a:extLst>
          </p:cNvPr>
          <p:cNvSpPr/>
          <p:nvPr/>
        </p:nvSpPr>
        <p:spPr>
          <a:xfrm>
            <a:off x="6457949" y="2998981"/>
            <a:ext cx="2372827" cy="85733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Connected in </a:t>
            </a:r>
            <a:r>
              <a:rPr lang="en-US" sz="1600" dirty="0" err="1">
                <a:solidFill>
                  <a:schemeClr val="tx1"/>
                </a:solidFill>
              </a:rPr>
              <a:t>Mtn</a:t>
            </a:r>
            <a:r>
              <a:rPr lang="en-US" sz="1600" dirty="0">
                <a:solidFill>
                  <a:schemeClr val="tx1"/>
                </a:solidFill>
              </a:rPr>
              <a:t>? </a:t>
            </a:r>
          </a:p>
          <a:p>
            <a:pPr algn="ctr"/>
            <a:r>
              <a:rPr lang="en-US" sz="1600" dirty="0">
                <a:solidFill>
                  <a:schemeClr val="tx1"/>
                </a:solidFill>
              </a:rPr>
              <a:t>Where do ministry and vocation come together?</a:t>
            </a:r>
          </a:p>
        </p:txBody>
      </p:sp>
      <p:cxnSp>
        <p:nvCxnSpPr>
          <p:cNvPr id="49" name="Curved Connector 15">
            <a:extLst>
              <a:ext uri="{FF2B5EF4-FFF2-40B4-BE49-F238E27FC236}">
                <a16:creationId xmlns:a16="http://schemas.microsoft.com/office/drawing/2014/main" id="{8211D3CB-5DE2-4E11-BFA9-FD5C82D5EDD2}"/>
              </a:ext>
            </a:extLst>
          </p:cNvPr>
          <p:cNvCxnSpPr>
            <a:cxnSpLocks/>
            <a:stCxn id="10" idx="3"/>
            <a:endCxn id="48" idx="2"/>
          </p:cNvCxnSpPr>
          <p:nvPr/>
        </p:nvCxnSpPr>
        <p:spPr>
          <a:xfrm flipV="1">
            <a:off x="6240203" y="3856318"/>
            <a:ext cx="1404160" cy="369173"/>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52" name="Curved Connector 15">
            <a:extLst>
              <a:ext uri="{FF2B5EF4-FFF2-40B4-BE49-F238E27FC236}">
                <a16:creationId xmlns:a16="http://schemas.microsoft.com/office/drawing/2014/main" id="{D2A91775-A6F9-49E0-8395-B832ADC44D46}"/>
              </a:ext>
            </a:extLst>
          </p:cNvPr>
          <p:cNvCxnSpPr>
            <a:cxnSpLocks/>
            <a:stCxn id="6" idx="3"/>
            <a:endCxn id="48" idx="0"/>
          </p:cNvCxnSpPr>
          <p:nvPr/>
        </p:nvCxnSpPr>
        <p:spPr>
          <a:xfrm>
            <a:off x="6123285" y="2678255"/>
            <a:ext cx="1521078" cy="320726"/>
          </a:xfrm>
          <a:prstGeom prst="curvedConnector2">
            <a:avLst/>
          </a:prstGeom>
          <a:ln w="3492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2044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down)">
                                      <p:cBhvr>
                                        <p:cTn id="16" dur="500"/>
                                        <p:tgtEl>
                                          <p:spTgt spid="10"/>
                                        </p:tgtEl>
                                      </p:cBhvr>
                                    </p:animEffect>
                                  </p:childTnLst>
                                </p:cTn>
                              </p:par>
                              <p:par>
                                <p:cTn id="17" presetID="10"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wipe(down)">
                                      <p:cBhvr>
                                        <p:cTn id="22" dur="500"/>
                                        <p:tgtEl>
                                          <p:spTgt spid="33"/>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wipe(down)">
                                      <p:cBhvr>
                                        <p:cTn id="25" dur="500"/>
                                        <p:tgtEl>
                                          <p:spTgt spid="34"/>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wipe(down)">
                                      <p:cBhvr>
                                        <p:cTn id="28" dur="500"/>
                                        <p:tgtEl>
                                          <p:spTgt spid="35"/>
                                        </p:tgtEl>
                                      </p:cBhvr>
                                    </p:animEffect>
                                  </p:childTnLst>
                                </p:cTn>
                              </p:par>
                              <p:par>
                                <p:cTn id="29" presetID="10" presetClass="entr" presetSubtype="0" fill="hold"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500"/>
                                        <p:tgtEl>
                                          <p:spTgt spid="37"/>
                                        </p:tgtEl>
                                      </p:cBhvr>
                                    </p:animEffect>
                                  </p:childTnLst>
                                </p:cTn>
                              </p:par>
                              <p:par>
                                <p:cTn id="32" presetID="10" presetClass="entr" presetSubtype="0" fill="hold" nodeType="with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fade">
                                      <p:cBhvr>
                                        <p:cTn id="34" dur="500"/>
                                        <p:tgtEl>
                                          <p:spTgt spid="40"/>
                                        </p:tgtEl>
                                      </p:cBhvr>
                                    </p:animEffect>
                                  </p:childTnLst>
                                </p:cTn>
                              </p:par>
                              <p:par>
                                <p:cTn id="35" presetID="10" presetClass="entr" presetSubtype="0" fill="hold" nodeType="with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fade">
                                      <p:cBhvr>
                                        <p:cTn id="37" dur="500"/>
                                        <p:tgtEl>
                                          <p:spTgt spid="43"/>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69"/>
                                        </p:tgtEl>
                                        <p:attrNameLst>
                                          <p:attrName>style.visibility</p:attrName>
                                        </p:attrNameLst>
                                      </p:cBhvr>
                                      <p:to>
                                        <p:strVal val="visible"/>
                                      </p:to>
                                    </p:set>
                                    <p:animEffect transition="in" filter="wipe(down)">
                                      <p:cBhvr>
                                        <p:cTn id="40" dur="500"/>
                                        <p:tgtEl>
                                          <p:spTgt spid="69"/>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70"/>
                                        </p:tgtEl>
                                        <p:attrNameLst>
                                          <p:attrName>style.visibility</p:attrName>
                                        </p:attrNameLst>
                                      </p:cBhvr>
                                      <p:to>
                                        <p:strVal val="visible"/>
                                      </p:to>
                                    </p:set>
                                    <p:animEffect transition="in" filter="wipe(down)">
                                      <p:cBhvr>
                                        <p:cTn id="43" dur="500"/>
                                        <p:tgtEl>
                                          <p:spTgt spid="70"/>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71"/>
                                        </p:tgtEl>
                                        <p:attrNameLst>
                                          <p:attrName>style.visibility</p:attrName>
                                        </p:attrNameLst>
                                      </p:cBhvr>
                                      <p:to>
                                        <p:strVal val="visible"/>
                                      </p:to>
                                    </p:set>
                                    <p:animEffect transition="in" filter="wipe(down)">
                                      <p:cBhvr>
                                        <p:cTn id="46" dur="500"/>
                                        <p:tgtEl>
                                          <p:spTgt spid="71"/>
                                        </p:tgtEl>
                                      </p:cBhvr>
                                    </p:animEffect>
                                  </p:childTnLst>
                                </p:cTn>
                              </p:par>
                              <p:par>
                                <p:cTn id="47" presetID="10" presetClass="entr" presetSubtype="0" fill="hold" nodeType="withEffect">
                                  <p:stCondLst>
                                    <p:cond delay="0"/>
                                  </p:stCondLst>
                                  <p:childTnLst>
                                    <p:set>
                                      <p:cBhvr>
                                        <p:cTn id="48" dur="1" fill="hold">
                                          <p:stCondLst>
                                            <p:cond delay="0"/>
                                          </p:stCondLst>
                                        </p:cTn>
                                        <p:tgtEl>
                                          <p:spTgt spid="72"/>
                                        </p:tgtEl>
                                        <p:attrNameLst>
                                          <p:attrName>style.visibility</p:attrName>
                                        </p:attrNameLst>
                                      </p:cBhvr>
                                      <p:to>
                                        <p:strVal val="visible"/>
                                      </p:to>
                                    </p:set>
                                    <p:animEffect transition="in" filter="fade">
                                      <p:cBhvr>
                                        <p:cTn id="49" dur="500"/>
                                        <p:tgtEl>
                                          <p:spTgt spid="72"/>
                                        </p:tgtEl>
                                      </p:cBhvr>
                                    </p:animEffect>
                                  </p:childTnLst>
                                </p:cTn>
                              </p:par>
                              <p:par>
                                <p:cTn id="50" presetID="10" presetClass="entr" presetSubtype="0" fill="hold" nodeType="withEffect">
                                  <p:stCondLst>
                                    <p:cond delay="0"/>
                                  </p:stCondLst>
                                  <p:childTnLst>
                                    <p:set>
                                      <p:cBhvr>
                                        <p:cTn id="51" dur="1" fill="hold">
                                          <p:stCondLst>
                                            <p:cond delay="0"/>
                                          </p:stCondLst>
                                        </p:cTn>
                                        <p:tgtEl>
                                          <p:spTgt spid="75"/>
                                        </p:tgtEl>
                                        <p:attrNameLst>
                                          <p:attrName>style.visibility</p:attrName>
                                        </p:attrNameLst>
                                      </p:cBhvr>
                                      <p:to>
                                        <p:strVal val="visible"/>
                                      </p:to>
                                    </p:set>
                                    <p:animEffect transition="in" filter="fade">
                                      <p:cBhvr>
                                        <p:cTn id="52" dur="500"/>
                                        <p:tgtEl>
                                          <p:spTgt spid="75"/>
                                        </p:tgtEl>
                                      </p:cBhvr>
                                    </p:animEffect>
                                  </p:childTnLst>
                                </p:cTn>
                              </p:par>
                              <p:par>
                                <p:cTn id="53" presetID="10" presetClass="entr" presetSubtype="0" fill="hold" nodeType="withEffect">
                                  <p:stCondLst>
                                    <p:cond delay="0"/>
                                  </p:stCondLst>
                                  <p:childTnLst>
                                    <p:set>
                                      <p:cBhvr>
                                        <p:cTn id="54" dur="1" fill="hold">
                                          <p:stCondLst>
                                            <p:cond delay="0"/>
                                          </p:stCondLst>
                                        </p:cTn>
                                        <p:tgtEl>
                                          <p:spTgt spid="78"/>
                                        </p:tgtEl>
                                        <p:attrNameLst>
                                          <p:attrName>style.visibility</p:attrName>
                                        </p:attrNameLst>
                                      </p:cBhvr>
                                      <p:to>
                                        <p:strVal val="visible"/>
                                      </p:to>
                                    </p:set>
                                    <p:animEffect transition="in" filter="fade">
                                      <p:cBhvr>
                                        <p:cTn id="55" dur="500"/>
                                        <p:tgtEl>
                                          <p:spTgt spid="78"/>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83"/>
                                        </p:tgtEl>
                                        <p:attrNameLst>
                                          <p:attrName>style.visibility</p:attrName>
                                        </p:attrNameLst>
                                      </p:cBhvr>
                                      <p:to>
                                        <p:strVal val="visible"/>
                                      </p:to>
                                    </p:set>
                                    <p:animEffect transition="in" filter="wipe(down)">
                                      <p:cBhvr>
                                        <p:cTn id="58" dur="500"/>
                                        <p:tgtEl>
                                          <p:spTgt spid="83"/>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84"/>
                                        </p:tgtEl>
                                        <p:attrNameLst>
                                          <p:attrName>style.visibility</p:attrName>
                                        </p:attrNameLst>
                                      </p:cBhvr>
                                      <p:to>
                                        <p:strVal val="visible"/>
                                      </p:to>
                                    </p:set>
                                    <p:animEffect transition="in" filter="wipe(down)">
                                      <p:cBhvr>
                                        <p:cTn id="61" dur="500"/>
                                        <p:tgtEl>
                                          <p:spTgt spid="84"/>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85"/>
                                        </p:tgtEl>
                                        <p:attrNameLst>
                                          <p:attrName>style.visibility</p:attrName>
                                        </p:attrNameLst>
                                      </p:cBhvr>
                                      <p:to>
                                        <p:strVal val="visible"/>
                                      </p:to>
                                    </p:set>
                                    <p:animEffect transition="in" filter="wipe(down)">
                                      <p:cBhvr>
                                        <p:cTn id="64" dur="500"/>
                                        <p:tgtEl>
                                          <p:spTgt spid="85"/>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86"/>
                                        </p:tgtEl>
                                        <p:attrNameLst>
                                          <p:attrName>style.visibility</p:attrName>
                                        </p:attrNameLst>
                                      </p:cBhvr>
                                      <p:to>
                                        <p:strVal val="visible"/>
                                      </p:to>
                                    </p:set>
                                    <p:animEffect transition="in" filter="wipe(down)">
                                      <p:cBhvr>
                                        <p:cTn id="67" dur="500"/>
                                        <p:tgtEl>
                                          <p:spTgt spid="86"/>
                                        </p:tgtEl>
                                      </p:cBhvr>
                                    </p:animEffect>
                                  </p:childTnLst>
                                </p:cTn>
                              </p:par>
                              <p:par>
                                <p:cTn id="68" presetID="10" presetClass="entr" presetSubtype="0" fill="hold" nodeType="withEffect">
                                  <p:stCondLst>
                                    <p:cond delay="0"/>
                                  </p:stCondLst>
                                  <p:childTnLst>
                                    <p:set>
                                      <p:cBhvr>
                                        <p:cTn id="69" dur="1" fill="hold">
                                          <p:stCondLst>
                                            <p:cond delay="0"/>
                                          </p:stCondLst>
                                        </p:cTn>
                                        <p:tgtEl>
                                          <p:spTgt spid="87"/>
                                        </p:tgtEl>
                                        <p:attrNameLst>
                                          <p:attrName>style.visibility</p:attrName>
                                        </p:attrNameLst>
                                      </p:cBhvr>
                                      <p:to>
                                        <p:strVal val="visible"/>
                                      </p:to>
                                    </p:set>
                                    <p:animEffect transition="in" filter="fade">
                                      <p:cBhvr>
                                        <p:cTn id="70" dur="500"/>
                                        <p:tgtEl>
                                          <p:spTgt spid="87"/>
                                        </p:tgtEl>
                                      </p:cBhvr>
                                    </p:animEffect>
                                  </p:childTnLst>
                                </p:cTn>
                              </p:par>
                              <p:par>
                                <p:cTn id="71" presetID="10" presetClass="entr" presetSubtype="0" fill="hold" nodeType="withEffect">
                                  <p:stCondLst>
                                    <p:cond delay="0"/>
                                  </p:stCondLst>
                                  <p:childTnLst>
                                    <p:set>
                                      <p:cBhvr>
                                        <p:cTn id="72" dur="1" fill="hold">
                                          <p:stCondLst>
                                            <p:cond delay="0"/>
                                          </p:stCondLst>
                                        </p:cTn>
                                        <p:tgtEl>
                                          <p:spTgt spid="90"/>
                                        </p:tgtEl>
                                        <p:attrNameLst>
                                          <p:attrName>style.visibility</p:attrName>
                                        </p:attrNameLst>
                                      </p:cBhvr>
                                      <p:to>
                                        <p:strVal val="visible"/>
                                      </p:to>
                                    </p:set>
                                    <p:animEffect transition="in" filter="fade">
                                      <p:cBhvr>
                                        <p:cTn id="73" dur="500"/>
                                        <p:tgtEl>
                                          <p:spTgt spid="90"/>
                                        </p:tgtEl>
                                      </p:cBhvr>
                                    </p:animEffect>
                                  </p:childTnLst>
                                </p:cTn>
                              </p:par>
                              <p:par>
                                <p:cTn id="74" presetID="10" presetClass="entr" presetSubtype="0" fill="hold" nodeType="withEffect">
                                  <p:stCondLst>
                                    <p:cond delay="0"/>
                                  </p:stCondLst>
                                  <p:childTnLst>
                                    <p:set>
                                      <p:cBhvr>
                                        <p:cTn id="75" dur="1" fill="hold">
                                          <p:stCondLst>
                                            <p:cond delay="0"/>
                                          </p:stCondLst>
                                        </p:cTn>
                                        <p:tgtEl>
                                          <p:spTgt spid="93"/>
                                        </p:tgtEl>
                                        <p:attrNameLst>
                                          <p:attrName>style.visibility</p:attrName>
                                        </p:attrNameLst>
                                      </p:cBhvr>
                                      <p:to>
                                        <p:strVal val="visible"/>
                                      </p:to>
                                    </p:set>
                                    <p:animEffect transition="in" filter="fade">
                                      <p:cBhvr>
                                        <p:cTn id="76" dur="500"/>
                                        <p:tgtEl>
                                          <p:spTgt spid="93"/>
                                        </p:tgtEl>
                                      </p:cBhvr>
                                    </p:animEffect>
                                  </p:childTnLst>
                                </p:cTn>
                              </p:par>
                              <p:par>
                                <p:cTn id="77" presetID="10" presetClass="entr" presetSubtype="0" fill="hold" nodeType="withEffect">
                                  <p:stCondLst>
                                    <p:cond delay="0"/>
                                  </p:stCondLst>
                                  <p:childTnLst>
                                    <p:set>
                                      <p:cBhvr>
                                        <p:cTn id="78" dur="1" fill="hold">
                                          <p:stCondLst>
                                            <p:cond delay="0"/>
                                          </p:stCondLst>
                                        </p:cTn>
                                        <p:tgtEl>
                                          <p:spTgt spid="170"/>
                                        </p:tgtEl>
                                        <p:attrNameLst>
                                          <p:attrName>style.visibility</p:attrName>
                                        </p:attrNameLst>
                                      </p:cBhvr>
                                      <p:to>
                                        <p:strVal val="visible"/>
                                      </p:to>
                                    </p:set>
                                    <p:animEffect transition="in" filter="fade">
                                      <p:cBhvr>
                                        <p:cTn id="79" dur="500"/>
                                        <p:tgtEl>
                                          <p:spTgt spid="170"/>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175"/>
                                        </p:tgtEl>
                                        <p:attrNameLst>
                                          <p:attrName>style.visibility</p:attrName>
                                        </p:attrNameLst>
                                      </p:cBhvr>
                                      <p:to>
                                        <p:strVal val="visible"/>
                                      </p:to>
                                    </p:set>
                                    <p:animEffect transition="in" filter="wipe(down)">
                                      <p:cBhvr>
                                        <p:cTn id="82" dur="500"/>
                                        <p:tgtEl>
                                          <p:spTgt spid="175"/>
                                        </p:tgtEl>
                                      </p:cBhvr>
                                    </p:animEffect>
                                  </p:childTnLst>
                                </p:cTn>
                              </p:par>
                              <p:par>
                                <p:cTn id="83" presetID="10" presetClass="entr" presetSubtype="0" fill="hold" nodeType="withEffect">
                                  <p:stCondLst>
                                    <p:cond delay="0"/>
                                  </p:stCondLst>
                                  <p:childTnLst>
                                    <p:set>
                                      <p:cBhvr>
                                        <p:cTn id="84" dur="1" fill="hold">
                                          <p:stCondLst>
                                            <p:cond delay="0"/>
                                          </p:stCondLst>
                                        </p:cTn>
                                        <p:tgtEl>
                                          <p:spTgt spid="189"/>
                                        </p:tgtEl>
                                        <p:attrNameLst>
                                          <p:attrName>style.visibility</p:attrName>
                                        </p:attrNameLst>
                                      </p:cBhvr>
                                      <p:to>
                                        <p:strVal val="visible"/>
                                      </p:to>
                                    </p:set>
                                    <p:animEffect transition="in" filter="fade">
                                      <p:cBhvr>
                                        <p:cTn id="85" dur="500"/>
                                        <p:tgtEl>
                                          <p:spTgt spid="189"/>
                                        </p:tgtEl>
                                      </p:cBhvr>
                                    </p:animEffect>
                                  </p:childTnLst>
                                </p:cTn>
                              </p:par>
                              <p:par>
                                <p:cTn id="86" presetID="22" presetClass="entr" presetSubtype="4" fill="hold" grpId="0" nodeType="withEffect">
                                  <p:stCondLst>
                                    <p:cond delay="0"/>
                                  </p:stCondLst>
                                  <p:childTnLst>
                                    <p:set>
                                      <p:cBhvr>
                                        <p:cTn id="87" dur="1" fill="hold">
                                          <p:stCondLst>
                                            <p:cond delay="0"/>
                                          </p:stCondLst>
                                        </p:cTn>
                                        <p:tgtEl>
                                          <p:spTgt spid="196"/>
                                        </p:tgtEl>
                                        <p:attrNameLst>
                                          <p:attrName>style.visibility</p:attrName>
                                        </p:attrNameLst>
                                      </p:cBhvr>
                                      <p:to>
                                        <p:strVal val="visible"/>
                                      </p:to>
                                    </p:set>
                                    <p:animEffect transition="in" filter="wipe(down)">
                                      <p:cBhvr>
                                        <p:cTn id="88" dur="500"/>
                                        <p:tgtEl>
                                          <p:spTgt spid="196"/>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197"/>
                                        </p:tgtEl>
                                        <p:attrNameLst>
                                          <p:attrName>style.visibility</p:attrName>
                                        </p:attrNameLst>
                                      </p:cBhvr>
                                      <p:to>
                                        <p:strVal val="visible"/>
                                      </p:to>
                                    </p:set>
                                    <p:animEffect transition="in" filter="wipe(down)">
                                      <p:cBhvr>
                                        <p:cTn id="91" dur="500"/>
                                        <p:tgtEl>
                                          <p:spTgt spid="197"/>
                                        </p:tgtEl>
                                      </p:cBhvr>
                                    </p:animEffect>
                                  </p:childTnLst>
                                </p:cTn>
                              </p:par>
                              <p:par>
                                <p:cTn id="92" presetID="22" presetClass="entr" presetSubtype="4" fill="hold" grpId="0" nodeType="withEffect">
                                  <p:stCondLst>
                                    <p:cond delay="0"/>
                                  </p:stCondLst>
                                  <p:childTnLst>
                                    <p:set>
                                      <p:cBhvr>
                                        <p:cTn id="93" dur="1" fill="hold">
                                          <p:stCondLst>
                                            <p:cond delay="0"/>
                                          </p:stCondLst>
                                        </p:cTn>
                                        <p:tgtEl>
                                          <p:spTgt spid="198"/>
                                        </p:tgtEl>
                                        <p:attrNameLst>
                                          <p:attrName>style.visibility</p:attrName>
                                        </p:attrNameLst>
                                      </p:cBhvr>
                                      <p:to>
                                        <p:strVal val="visible"/>
                                      </p:to>
                                    </p:set>
                                    <p:animEffect transition="in" filter="wipe(down)">
                                      <p:cBhvr>
                                        <p:cTn id="94" dur="500"/>
                                        <p:tgtEl>
                                          <p:spTgt spid="198"/>
                                        </p:tgtEl>
                                      </p:cBhvr>
                                    </p:animEffect>
                                  </p:childTnLst>
                                </p:cTn>
                              </p:par>
                              <p:par>
                                <p:cTn id="95" presetID="10" presetClass="entr" presetSubtype="0" fill="hold" nodeType="withEffect">
                                  <p:stCondLst>
                                    <p:cond delay="0"/>
                                  </p:stCondLst>
                                  <p:childTnLst>
                                    <p:set>
                                      <p:cBhvr>
                                        <p:cTn id="96" dur="1" fill="hold">
                                          <p:stCondLst>
                                            <p:cond delay="0"/>
                                          </p:stCondLst>
                                        </p:cTn>
                                        <p:tgtEl>
                                          <p:spTgt spid="199"/>
                                        </p:tgtEl>
                                        <p:attrNameLst>
                                          <p:attrName>style.visibility</p:attrName>
                                        </p:attrNameLst>
                                      </p:cBhvr>
                                      <p:to>
                                        <p:strVal val="visible"/>
                                      </p:to>
                                    </p:set>
                                    <p:animEffect transition="in" filter="fade">
                                      <p:cBhvr>
                                        <p:cTn id="97" dur="500"/>
                                        <p:tgtEl>
                                          <p:spTgt spid="199"/>
                                        </p:tgtEl>
                                      </p:cBhvr>
                                    </p:animEffect>
                                  </p:childTnLst>
                                </p:cTn>
                              </p:par>
                              <p:par>
                                <p:cTn id="98" presetID="10" presetClass="entr" presetSubtype="0" fill="hold" nodeType="withEffect">
                                  <p:stCondLst>
                                    <p:cond delay="0"/>
                                  </p:stCondLst>
                                  <p:childTnLst>
                                    <p:set>
                                      <p:cBhvr>
                                        <p:cTn id="99" dur="1" fill="hold">
                                          <p:stCondLst>
                                            <p:cond delay="0"/>
                                          </p:stCondLst>
                                        </p:cTn>
                                        <p:tgtEl>
                                          <p:spTgt spid="202"/>
                                        </p:tgtEl>
                                        <p:attrNameLst>
                                          <p:attrName>style.visibility</p:attrName>
                                        </p:attrNameLst>
                                      </p:cBhvr>
                                      <p:to>
                                        <p:strVal val="visible"/>
                                      </p:to>
                                    </p:set>
                                    <p:animEffect transition="in" filter="fade">
                                      <p:cBhvr>
                                        <p:cTn id="100" dur="500"/>
                                        <p:tgtEl>
                                          <p:spTgt spid="202"/>
                                        </p:tgtEl>
                                      </p:cBhvr>
                                    </p:animEffect>
                                  </p:childTnLst>
                                </p:cTn>
                              </p:par>
                              <p:par>
                                <p:cTn id="101" presetID="10" presetClass="entr" presetSubtype="0" fill="hold" nodeType="withEffect">
                                  <p:stCondLst>
                                    <p:cond delay="0"/>
                                  </p:stCondLst>
                                  <p:childTnLst>
                                    <p:set>
                                      <p:cBhvr>
                                        <p:cTn id="102" dur="1" fill="hold">
                                          <p:stCondLst>
                                            <p:cond delay="0"/>
                                          </p:stCondLst>
                                        </p:cTn>
                                        <p:tgtEl>
                                          <p:spTgt spid="205"/>
                                        </p:tgtEl>
                                        <p:attrNameLst>
                                          <p:attrName>style.visibility</p:attrName>
                                        </p:attrNameLst>
                                      </p:cBhvr>
                                      <p:to>
                                        <p:strVal val="visible"/>
                                      </p:to>
                                    </p:set>
                                    <p:animEffect transition="in" filter="fade">
                                      <p:cBhvr>
                                        <p:cTn id="103" dur="500"/>
                                        <p:tgtEl>
                                          <p:spTgt spid="205"/>
                                        </p:tgtEl>
                                      </p:cBhvr>
                                    </p:animEffect>
                                  </p:childTnLst>
                                </p:cTn>
                              </p:par>
                              <p:par>
                                <p:cTn id="104" presetID="22" presetClass="entr" presetSubtype="4" fill="hold" grpId="0" nodeType="withEffect">
                                  <p:stCondLst>
                                    <p:cond delay="0"/>
                                  </p:stCondLst>
                                  <p:childTnLst>
                                    <p:set>
                                      <p:cBhvr>
                                        <p:cTn id="105" dur="1" fill="hold">
                                          <p:stCondLst>
                                            <p:cond delay="0"/>
                                          </p:stCondLst>
                                        </p:cTn>
                                        <p:tgtEl>
                                          <p:spTgt spid="48"/>
                                        </p:tgtEl>
                                        <p:attrNameLst>
                                          <p:attrName>style.visibility</p:attrName>
                                        </p:attrNameLst>
                                      </p:cBhvr>
                                      <p:to>
                                        <p:strVal val="visible"/>
                                      </p:to>
                                    </p:set>
                                    <p:animEffect transition="in" filter="wipe(down)">
                                      <p:cBhvr>
                                        <p:cTn id="106" dur="500"/>
                                        <p:tgtEl>
                                          <p:spTgt spid="48"/>
                                        </p:tgtEl>
                                      </p:cBhvr>
                                    </p:animEffect>
                                  </p:childTnLst>
                                </p:cTn>
                              </p:par>
                              <p:par>
                                <p:cTn id="107" presetID="10" presetClass="entr" presetSubtype="0" fill="hold" nodeType="withEffect">
                                  <p:stCondLst>
                                    <p:cond delay="0"/>
                                  </p:stCondLst>
                                  <p:childTnLst>
                                    <p:set>
                                      <p:cBhvr>
                                        <p:cTn id="108" dur="1" fill="hold">
                                          <p:stCondLst>
                                            <p:cond delay="0"/>
                                          </p:stCondLst>
                                        </p:cTn>
                                        <p:tgtEl>
                                          <p:spTgt spid="49"/>
                                        </p:tgtEl>
                                        <p:attrNameLst>
                                          <p:attrName>style.visibility</p:attrName>
                                        </p:attrNameLst>
                                      </p:cBhvr>
                                      <p:to>
                                        <p:strVal val="visible"/>
                                      </p:to>
                                    </p:set>
                                    <p:animEffect transition="in" filter="fade">
                                      <p:cBhvr>
                                        <p:cTn id="109" dur="500"/>
                                        <p:tgtEl>
                                          <p:spTgt spid="49"/>
                                        </p:tgtEl>
                                      </p:cBhvr>
                                    </p:animEffect>
                                  </p:childTnLst>
                                </p:cTn>
                              </p:par>
                              <p:par>
                                <p:cTn id="110" presetID="10" presetClass="entr" presetSubtype="0" fill="hold" nodeType="withEffect">
                                  <p:stCondLst>
                                    <p:cond delay="0"/>
                                  </p:stCondLst>
                                  <p:childTnLst>
                                    <p:set>
                                      <p:cBhvr>
                                        <p:cTn id="111" dur="1" fill="hold">
                                          <p:stCondLst>
                                            <p:cond delay="0"/>
                                          </p:stCondLst>
                                        </p:cTn>
                                        <p:tgtEl>
                                          <p:spTgt spid="52"/>
                                        </p:tgtEl>
                                        <p:attrNameLst>
                                          <p:attrName>style.visibility</p:attrName>
                                        </p:attrNameLst>
                                      </p:cBhvr>
                                      <p:to>
                                        <p:strVal val="visible"/>
                                      </p:to>
                                    </p:set>
                                    <p:animEffect transition="in" filter="fade">
                                      <p:cBhvr>
                                        <p:cTn id="112"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0" grpId="0" animBg="1"/>
      <p:bldP spid="33" grpId="0" animBg="1"/>
      <p:bldP spid="34" grpId="0" animBg="1"/>
      <p:bldP spid="35" grpId="0" animBg="1"/>
      <p:bldP spid="69" grpId="0" animBg="1"/>
      <p:bldP spid="70" grpId="0" animBg="1"/>
      <p:bldP spid="71" grpId="0" animBg="1"/>
      <p:bldP spid="83" grpId="0" animBg="1"/>
      <p:bldP spid="84" grpId="0" animBg="1"/>
      <p:bldP spid="85" grpId="0" animBg="1"/>
      <p:bldP spid="86" grpId="0" animBg="1"/>
      <p:bldP spid="175" grpId="0" animBg="1"/>
      <p:bldP spid="196" grpId="0" animBg="1"/>
      <p:bldP spid="197" grpId="0" animBg="1"/>
      <p:bldP spid="198" grpId="0" animBg="1"/>
      <p:bldP spid="4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524058B-E9E4-48FD-9CF1-C696F9F18DA9}"/>
              </a:ext>
            </a:extLst>
          </p:cNvPr>
          <p:cNvSpPr>
            <a:spLocks noGrp="1"/>
          </p:cNvSpPr>
          <p:nvPr>
            <p:ph type="sldNum" sz="quarter" idx="12"/>
          </p:nvPr>
        </p:nvSpPr>
        <p:spPr/>
        <p:txBody>
          <a:bodyPr/>
          <a:lstStyle/>
          <a:p>
            <a:fld id="{971DC445-1373-4893-B06F-2C3F20F2E379}" type="slidenum">
              <a:rPr lang="en-US" smtClean="0"/>
              <a:t>3</a:t>
            </a:fld>
            <a:endParaRPr lang="en-US"/>
          </a:p>
        </p:txBody>
      </p:sp>
      <p:graphicFrame>
        <p:nvGraphicFramePr>
          <p:cNvPr id="5" name="Table 4">
            <a:extLst>
              <a:ext uri="{FF2B5EF4-FFF2-40B4-BE49-F238E27FC236}">
                <a16:creationId xmlns:a16="http://schemas.microsoft.com/office/drawing/2014/main" id="{114136D6-E129-4AC4-83E7-580410A79084}"/>
              </a:ext>
            </a:extLst>
          </p:cNvPr>
          <p:cNvGraphicFramePr>
            <a:graphicFrameLocks noGrp="1"/>
          </p:cNvGraphicFramePr>
          <p:nvPr>
            <p:extLst>
              <p:ext uri="{D42A27DB-BD31-4B8C-83A1-F6EECF244321}">
                <p14:modId xmlns:p14="http://schemas.microsoft.com/office/powerpoint/2010/main" val="2684234042"/>
              </p:ext>
            </p:extLst>
          </p:nvPr>
        </p:nvGraphicFramePr>
        <p:xfrm>
          <a:off x="0" y="0"/>
          <a:ext cx="9143999" cy="7409084"/>
        </p:xfrm>
        <a:graphic>
          <a:graphicData uri="http://schemas.openxmlformats.org/drawingml/2006/table">
            <a:tbl>
              <a:tblPr firstRow="1" firstCol="1" bandRow="1">
                <a:tableStyleId>{5C22544A-7EE6-4342-B048-85BDC9FD1C3A}</a:tableStyleId>
              </a:tblPr>
              <a:tblGrid>
                <a:gridCol w="2794016">
                  <a:extLst>
                    <a:ext uri="{9D8B030D-6E8A-4147-A177-3AD203B41FA5}">
                      <a16:colId xmlns:a16="http://schemas.microsoft.com/office/drawing/2014/main" val="3732656375"/>
                    </a:ext>
                  </a:extLst>
                </a:gridCol>
                <a:gridCol w="3145536">
                  <a:extLst>
                    <a:ext uri="{9D8B030D-6E8A-4147-A177-3AD203B41FA5}">
                      <a16:colId xmlns:a16="http://schemas.microsoft.com/office/drawing/2014/main" val="1733443601"/>
                    </a:ext>
                  </a:extLst>
                </a:gridCol>
                <a:gridCol w="3204447">
                  <a:extLst>
                    <a:ext uri="{9D8B030D-6E8A-4147-A177-3AD203B41FA5}">
                      <a16:colId xmlns:a16="http://schemas.microsoft.com/office/drawing/2014/main" val="1408652140"/>
                    </a:ext>
                  </a:extLst>
                </a:gridCol>
              </a:tblGrid>
              <a:tr h="314424">
                <a:tc>
                  <a:txBody>
                    <a:bodyPr/>
                    <a:lstStyle/>
                    <a:p>
                      <a:pPr marL="0" marR="0" algn="ctr">
                        <a:lnSpc>
                          <a:spcPct val="107000"/>
                        </a:lnSpc>
                        <a:spcBef>
                          <a:spcPts val="0"/>
                        </a:spcBef>
                        <a:spcAft>
                          <a:spcPts val="0"/>
                        </a:spcAft>
                      </a:pPr>
                      <a:r>
                        <a:rPr lang="en-US" sz="1800" dirty="0">
                          <a:effectLst/>
                        </a:rPr>
                        <a:t>Goals – </a:t>
                      </a:r>
                      <a:r>
                        <a:rPr lang="en-US" sz="1800">
                          <a:effectLst/>
                        </a:rPr>
                        <a:t>where will I be</a:t>
                      </a:r>
                      <a:endParaRPr lang="en-US" sz="1800" dirty="0">
                        <a:effectLst/>
                      </a:endParaRPr>
                    </a:p>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(Looking back from future)</a:t>
                      </a:r>
                    </a:p>
                  </a:txBody>
                  <a:tcPr marL="44414" marR="44414" marT="0" marB="0"/>
                </a:tc>
                <a:tc>
                  <a:txBody>
                    <a:bodyPr/>
                    <a:lstStyle/>
                    <a:p>
                      <a:pPr marL="0" marR="0" algn="ctr">
                        <a:lnSpc>
                          <a:spcPct val="107000"/>
                        </a:lnSpc>
                        <a:spcBef>
                          <a:spcPts val="0"/>
                        </a:spcBef>
                        <a:spcAft>
                          <a:spcPts val="0"/>
                        </a:spcAft>
                      </a:pPr>
                      <a:r>
                        <a:rPr lang="en-US" sz="1800" dirty="0">
                          <a:effectLst/>
                        </a:rPr>
                        <a:t>“Why” + (how it will feel?)</a:t>
                      </a:r>
                    </a:p>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“Vision” What does it look like?</a:t>
                      </a:r>
                    </a:p>
                  </a:txBody>
                  <a:tcPr marL="44414" marR="44414" marT="0" marB="0"/>
                </a:tc>
                <a:tc>
                  <a:txBody>
                    <a:bodyPr/>
                    <a:lstStyle/>
                    <a:p>
                      <a:pPr marL="0" marR="0" algn="ctr">
                        <a:lnSpc>
                          <a:spcPct val="107000"/>
                        </a:lnSpc>
                        <a:spcBef>
                          <a:spcPts val="0"/>
                        </a:spcBef>
                        <a:spcAft>
                          <a:spcPts val="0"/>
                        </a:spcAft>
                      </a:pPr>
                      <a:r>
                        <a:rPr lang="en-US" sz="1800" dirty="0">
                          <a:effectLst/>
                        </a:rPr>
                        <a:t>What’s the Next Step?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extLst>
                  <a:ext uri="{0D108BD9-81ED-4DB2-BD59-A6C34878D82A}">
                    <a16:rowId xmlns:a16="http://schemas.microsoft.com/office/drawing/2014/main" val="280325747"/>
                  </a:ext>
                </a:extLst>
              </a:tr>
              <a:tr h="628985">
                <a:tc>
                  <a:txBody>
                    <a:bodyPr/>
                    <a:lstStyle/>
                    <a:p>
                      <a:pPr marL="0" marR="0" lvl="0" indent="0">
                        <a:lnSpc>
                          <a:spcPct val="107000"/>
                        </a:lnSpc>
                        <a:spcBef>
                          <a:spcPts val="0"/>
                        </a:spcBef>
                        <a:spcAft>
                          <a:spcPts val="0"/>
                        </a:spcAft>
                        <a:buFont typeface="+mj-lt"/>
                        <a:buNone/>
                      </a:pPr>
                      <a:r>
                        <a:rPr lang="en-US" sz="1200" dirty="0">
                          <a:effectLst/>
                        </a:rPr>
                        <a:t>1.   </a:t>
                      </a:r>
                    </a:p>
                    <a:p>
                      <a:pPr marL="228600" marR="0">
                        <a:lnSpc>
                          <a:spcPct val="107000"/>
                        </a:lnSpc>
                        <a:spcBef>
                          <a:spcPts val="0"/>
                        </a:spcBef>
                        <a:spcAft>
                          <a:spcPts val="0"/>
                        </a:spcAft>
                      </a:pPr>
                      <a:r>
                        <a:rPr lang="en-US" sz="1200" dirty="0">
                          <a:effectLst/>
                        </a:rPr>
                        <a:t> </a:t>
                      </a:r>
                    </a:p>
                    <a:p>
                      <a:pPr marL="22860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extLst>
                  <a:ext uri="{0D108BD9-81ED-4DB2-BD59-A6C34878D82A}">
                    <a16:rowId xmlns:a16="http://schemas.microsoft.com/office/drawing/2014/main" val="3525200719"/>
                  </a:ext>
                </a:extLst>
              </a:tr>
              <a:tr h="441354">
                <a:tc>
                  <a:txBody>
                    <a:bodyPr/>
                    <a:lstStyle/>
                    <a:p>
                      <a:pPr marL="0" marR="0" lvl="0" indent="0">
                        <a:lnSpc>
                          <a:spcPct val="107000"/>
                        </a:lnSpc>
                        <a:spcBef>
                          <a:spcPts val="0"/>
                        </a:spcBef>
                        <a:spcAft>
                          <a:spcPts val="0"/>
                        </a:spcAft>
                        <a:buFont typeface="+mj-lt"/>
                        <a:buNone/>
                      </a:pPr>
                      <a:r>
                        <a:rPr lang="en-US" sz="1200" dirty="0">
                          <a:effectLst/>
                        </a:rPr>
                        <a:t>2.  </a:t>
                      </a:r>
                    </a:p>
                    <a:p>
                      <a:pPr marL="228600" marR="0">
                        <a:lnSpc>
                          <a:spcPct val="107000"/>
                        </a:lnSpc>
                        <a:spcBef>
                          <a:spcPts val="0"/>
                        </a:spcBef>
                        <a:spcAft>
                          <a:spcPts val="0"/>
                        </a:spcAft>
                      </a:pPr>
                      <a:r>
                        <a:rPr lang="en-US" sz="1200" dirty="0">
                          <a:effectLst/>
                        </a:rPr>
                        <a:t> </a:t>
                      </a:r>
                    </a:p>
                    <a:p>
                      <a:pPr marL="22860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extLst>
                  <a:ext uri="{0D108BD9-81ED-4DB2-BD59-A6C34878D82A}">
                    <a16:rowId xmlns:a16="http://schemas.microsoft.com/office/drawing/2014/main" val="280641503"/>
                  </a:ext>
                </a:extLst>
              </a:tr>
              <a:tr h="441354">
                <a:tc>
                  <a:txBody>
                    <a:bodyPr/>
                    <a:lstStyle/>
                    <a:p>
                      <a:pPr marL="0" marR="0" lvl="0" indent="0">
                        <a:lnSpc>
                          <a:spcPct val="107000"/>
                        </a:lnSpc>
                        <a:spcBef>
                          <a:spcPts val="0"/>
                        </a:spcBef>
                        <a:spcAft>
                          <a:spcPts val="0"/>
                        </a:spcAft>
                        <a:buFont typeface="+mj-lt"/>
                        <a:buNone/>
                      </a:pPr>
                      <a:r>
                        <a:rPr lang="en-US" sz="1200" dirty="0">
                          <a:effectLst/>
                        </a:rPr>
                        <a:t>3.  </a:t>
                      </a:r>
                    </a:p>
                    <a:p>
                      <a:pPr marL="0" marR="0" lvl="0" indent="0">
                        <a:lnSpc>
                          <a:spcPct val="107000"/>
                        </a:lnSpc>
                        <a:spcBef>
                          <a:spcPts val="0"/>
                        </a:spcBef>
                        <a:spcAft>
                          <a:spcPts val="0"/>
                        </a:spcAft>
                        <a:buFont typeface="+mj-lt"/>
                        <a:buNone/>
                      </a:pPr>
                      <a:endParaRPr lang="en-US" sz="1200" dirty="0">
                        <a:effectLst/>
                      </a:endParaRPr>
                    </a:p>
                    <a:p>
                      <a:pPr marL="22860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extLst>
                  <a:ext uri="{0D108BD9-81ED-4DB2-BD59-A6C34878D82A}">
                    <a16:rowId xmlns:a16="http://schemas.microsoft.com/office/drawing/2014/main" val="3059430787"/>
                  </a:ext>
                </a:extLst>
              </a:tr>
              <a:tr h="628985">
                <a:tc>
                  <a:txBody>
                    <a:bodyPr/>
                    <a:lstStyle/>
                    <a:p>
                      <a:pPr marL="0" marR="0" lvl="0" indent="0">
                        <a:lnSpc>
                          <a:spcPct val="107000"/>
                        </a:lnSpc>
                        <a:spcBef>
                          <a:spcPts val="0"/>
                        </a:spcBef>
                        <a:spcAft>
                          <a:spcPts val="0"/>
                        </a:spcAft>
                        <a:buFont typeface="+mj-lt"/>
                        <a:buNone/>
                      </a:pPr>
                      <a:r>
                        <a:rPr lang="en-US" sz="1200" dirty="0">
                          <a:effectLst/>
                        </a:rPr>
                        <a:t>4.   </a:t>
                      </a:r>
                    </a:p>
                    <a:p>
                      <a:pPr marL="228600" marR="0">
                        <a:lnSpc>
                          <a:spcPct val="107000"/>
                        </a:lnSpc>
                        <a:spcBef>
                          <a:spcPts val="0"/>
                        </a:spcBef>
                        <a:spcAft>
                          <a:spcPts val="0"/>
                        </a:spcAft>
                      </a:pPr>
                      <a:r>
                        <a:rPr lang="en-US" sz="1200" dirty="0">
                          <a:effectLst/>
                        </a:rPr>
                        <a:t> </a:t>
                      </a:r>
                    </a:p>
                    <a:p>
                      <a:pPr marL="22860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extLst>
                  <a:ext uri="{0D108BD9-81ED-4DB2-BD59-A6C34878D82A}">
                    <a16:rowId xmlns:a16="http://schemas.microsoft.com/office/drawing/2014/main" val="3720933489"/>
                  </a:ext>
                </a:extLst>
              </a:tr>
              <a:tr h="628985">
                <a:tc>
                  <a:txBody>
                    <a:bodyPr/>
                    <a:lstStyle/>
                    <a:p>
                      <a:pPr marL="342900" marR="0" lvl="0" indent="-342900">
                        <a:lnSpc>
                          <a:spcPct val="107000"/>
                        </a:lnSpc>
                        <a:spcBef>
                          <a:spcPts val="0"/>
                        </a:spcBef>
                        <a:spcAft>
                          <a:spcPts val="0"/>
                        </a:spcAft>
                        <a:buFont typeface="+mj-lt"/>
                        <a:buAutoNum type="arabicPeriod"/>
                      </a:pPr>
                      <a:r>
                        <a:rPr lang="en-US" sz="1200">
                          <a:effectLst/>
                        </a:rPr>
                        <a:t> </a:t>
                      </a:r>
                    </a:p>
                    <a:p>
                      <a:pPr marL="228600" marR="0">
                        <a:lnSpc>
                          <a:spcPct val="107000"/>
                        </a:lnSpc>
                        <a:spcBef>
                          <a:spcPts val="0"/>
                        </a:spcBef>
                        <a:spcAft>
                          <a:spcPts val="0"/>
                        </a:spcAft>
                      </a:pPr>
                      <a:r>
                        <a:rPr lang="en-US" sz="1200">
                          <a:effectLst/>
                        </a:rPr>
                        <a:t> </a:t>
                      </a:r>
                    </a:p>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extLst>
                  <a:ext uri="{0D108BD9-81ED-4DB2-BD59-A6C34878D82A}">
                    <a16:rowId xmlns:a16="http://schemas.microsoft.com/office/drawing/2014/main" val="2530802299"/>
                  </a:ext>
                </a:extLst>
              </a:tr>
              <a:tr h="628985">
                <a:tc>
                  <a:txBody>
                    <a:bodyPr/>
                    <a:lstStyle/>
                    <a:p>
                      <a:pPr marL="0" marR="0" lvl="0" indent="0">
                        <a:lnSpc>
                          <a:spcPct val="107000"/>
                        </a:lnSpc>
                        <a:spcBef>
                          <a:spcPts val="0"/>
                        </a:spcBef>
                        <a:spcAft>
                          <a:spcPts val="0"/>
                        </a:spcAft>
                        <a:buFont typeface="+mj-lt"/>
                        <a:buNone/>
                      </a:pPr>
                      <a:r>
                        <a:rPr lang="en-US" sz="1200" dirty="0">
                          <a:effectLst/>
                        </a:rPr>
                        <a:t>5.  </a:t>
                      </a:r>
                    </a:p>
                    <a:p>
                      <a:pPr marL="0" marR="0">
                        <a:lnSpc>
                          <a:spcPct val="107000"/>
                        </a:lnSpc>
                        <a:spcBef>
                          <a:spcPts val="0"/>
                        </a:spcBef>
                        <a:spcAft>
                          <a:spcPts val="0"/>
                        </a:spcAft>
                      </a:pPr>
                      <a:r>
                        <a:rPr lang="en-US" sz="1200" dirty="0">
                          <a:effectLst/>
                        </a:rPr>
                        <a:t> </a:t>
                      </a:r>
                    </a:p>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extLst>
                  <a:ext uri="{0D108BD9-81ED-4DB2-BD59-A6C34878D82A}">
                    <a16:rowId xmlns:a16="http://schemas.microsoft.com/office/drawing/2014/main" val="1260649859"/>
                  </a:ext>
                </a:extLst>
              </a:tr>
              <a:tr h="628985">
                <a:tc>
                  <a:txBody>
                    <a:bodyPr/>
                    <a:lstStyle/>
                    <a:p>
                      <a:pPr marL="0" marR="0" lvl="0" indent="0">
                        <a:lnSpc>
                          <a:spcPct val="107000"/>
                        </a:lnSpc>
                        <a:spcBef>
                          <a:spcPts val="0"/>
                        </a:spcBef>
                        <a:spcAft>
                          <a:spcPts val="0"/>
                        </a:spcAft>
                        <a:buFont typeface="+mj-lt"/>
                        <a:buNone/>
                      </a:pPr>
                      <a:r>
                        <a:rPr lang="en-US" sz="1200" dirty="0">
                          <a:effectLst/>
                        </a:rPr>
                        <a:t>6.  </a:t>
                      </a:r>
                    </a:p>
                    <a:p>
                      <a:pPr marL="228600" marR="0">
                        <a:lnSpc>
                          <a:spcPct val="107000"/>
                        </a:lnSpc>
                        <a:spcBef>
                          <a:spcPts val="0"/>
                        </a:spcBef>
                        <a:spcAft>
                          <a:spcPts val="0"/>
                        </a:spcAft>
                      </a:pPr>
                      <a:r>
                        <a:rPr lang="en-US" sz="1200" dirty="0">
                          <a:effectLst/>
                        </a:rPr>
                        <a:t> </a:t>
                      </a:r>
                    </a:p>
                    <a:p>
                      <a:pPr marL="22860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extLst>
                  <a:ext uri="{0D108BD9-81ED-4DB2-BD59-A6C34878D82A}">
                    <a16:rowId xmlns:a16="http://schemas.microsoft.com/office/drawing/2014/main" val="60617235"/>
                  </a:ext>
                </a:extLst>
              </a:tr>
              <a:tr h="628985">
                <a:tc>
                  <a:txBody>
                    <a:bodyPr/>
                    <a:lstStyle/>
                    <a:p>
                      <a:pPr marL="0" marR="0" lvl="0" indent="0">
                        <a:lnSpc>
                          <a:spcPct val="107000"/>
                        </a:lnSpc>
                        <a:spcBef>
                          <a:spcPts val="0"/>
                        </a:spcBef>
                        <a:spcAft>
                          <a:spcPts val="0"/>
                        </a:spcAft>
                        <a:buFont typeface="+mj-lt"/>
                        <a:buNone/>
                      </a:pPr>
                      <a:r>
                        <a:rPr lang="en-US" sz="1200" dirty="0">
                          <a:effectLst/>
                        </a:rPr>
                        <a:t>7.  </a:t>
                      </a:r>
                    </a:p>
                    <a:p>
                      <a:pPr marL="0" marR="0">
                        <a:lnSpc>
                          <a:spcPct val="107000"/>
                        </a:lnSpc>
                        <a:spcBef>
                          <a:spcPts val="0"/>
                        </a:spcBef>
                        <a:spcAft>
                          <a:spcPts val="0"/>
                        </a:spcAft>
                      </a:pPr>
                      <a:r>
                        <a:rPr lang="en-US" sz="1200" dirty="0">
                          <a:effectLst/>
                        </a:rPr>
                        <a:t> </a:t>
                      </a:r>
                    </a:p>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tc>
                  <a:txBody>
                    <a:bodyPr/>
                    <a:lstStyle/>
                    <a:p>
                      <a:pPr marL="22860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extLst>
                  <a:ext uri="{0D108BD9-81ED-4DB2-BD59-A6C34878D82A}">
                    <a16:rowId xmlns:a16="http://schemas.microsoft.com/office/drawing/2014/main" val="3808226598"/>
                  </a:ext>
                </a:extLst>
              </a:tr>
              <a:tr h="628985">
                <a:tc>
                  <a:txBody>
                    <a:bodyPr/>
                    <a:lstStyle/>
                    <a:p>
                      <a:pPr marL="0" marR="0" lvl="0" indent="0">
                        <a:lnSpc>
                          <a:spcPct val="107000"/>
                        </a:lnSpc>
                        <a:spcBef>
                          <a:spcPts val="0"/>
                        </a:spcBef>
                        <a:spcAft>
                          <a:spcPts val="0"/>
                        </a:spcAft>
                        <a:buFont typeface="+mj-lt"/>
                        <a:buNone/>
                      </a:pPr>
                      <a:r>
                        <a:rPr lang="en-US" sz="1200" dirty="0">
                          <a:effectLst/>
                        </a:rPr>
                        <a:t>8.  </a:t>
                      </a:r>
                    </a:p>
                    <a:p>
                      <a:pPr marL="0" marR="0">
                        <a:lnSpc>
                          <a:spcPct val="107000"/>
                        </a:lnSpc>
                        <a:spcBef>
                          <a:spcPts val="0"/>
                        </a:spcBef>
                        <a:spcAft>
                          <a:spcPts val="0"/>
                        </a:spcAft>
                      </a:pPr>
                      <a:r>
                        <a:rPr lang="en-US" sz="1200" dirty="0">
                          <a:effectLst/>
                        </a:rPr>
                        <a:t> </a:t>
                      </a:r>
                    </a:p>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extLst>
                  <a:ext uri="{0D108BD9-81ED-4DB2-BD59-A6C34878D82A}">
                    <a16:rowId xmlns:a16="http://schemas.microsoft.com/office/drawing/2014/main" val="715477165"/>
                  </a:ext>
                </a:extLst>
              </a:tr>
              <a:tr h="628985">
                <a:tc>
                  <a:txBody>
                    <a:bodyPr/>
                    <a:lstStyle/>
                    <a:p>
                      <a:pPr marL="0" marR="0" lvl="0" indent="0">
                        <a:lnSpc>
                          <a:spcPct val="107000"/>
                        </a:lnSpc>
                        <a:spcBef>
                          <a:spcPts val="0"/>
                        </a:spcBef>
                        <a:spcAft>
                          <a:spcPts val="0"/>
                        </a:spcAft>
                        <a:buFont typeface="+mj-lt"/>
                        <a:buNone/>
                      </a:pPr>
                      <a:r>
                        <a:rPr lang="en-US" sz="1200" dirty="0">
                          <a:effectLst/>
                        </a:rPr>
                        <a:t>9.</a:t>
                      </a:r>
                    </a:p>
                    <a:p>
                      <a:pPr marL="0" marR="0">
                        <a:lnSpc>
                          <a:spcPct val="107000"/>
                        </a:lnSpc>
                        <a:spcBef>
                          <a:spcPts val="0"/>
                        </a:spcBef>
                        <a:spcAft>
                          <a:spcPts val="0"/>
                        </a:spcAft>
                      </a:pPr>
                      <a:r>
                        <a:rPr lang="en-US" sz="1200" dirty="0">
                          <a:effectLst/>
                        </a:rPr>
                        <a:t> </a:t>
                      </a:r>
                    </a:p>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extLst>
                  <a:ext uri="{0D108BD9-81ED-4DB2-BD59-A6C34878D82A}">
                    <a16:rowId xmlns:a16="http://schemas.microsoft.com/office/drawing/2014/main" val="3806991391"/>
                  </a:ext>
                </a:extLst>
              </a:tr>
              <a:tr h="628985">
                <a:tc>
                  <a:txBody>
                    <a:bodyPr/>
                    <a:lstStyle/>
                    <a:p>
                      <a:pPr marL="0" marR="0" lvl="0" indent="0">
                        <a:lnSpc>
                          <a:spcPct val="107000"/>
                        </a:lnSpc>
                        <a:spcBef>
                          <a:spcPts val="0"/>
                        </a:spcBef>
                        <a:spcAft>
                          <a:spcPts val="0"/>
                        </a:spcAft>
                        <a:buFont typeface="+mj-lt"/>
                        <a:buNone/>
                      </a:pPr>
                      <a:r>
                        <a:rPr lang="en-US" sz="1200" dirty="0">
                          <a:effectLst/>
                        </a:rPr>
                        <a:t>10.</a:t>
                      </a:r>
                    </a:p>
                    <a:p>
                      <a:pPr marL="228600" marR="0">
                        <a:lnSpc>
                          <a:spcPct val="107000"/>
                        </a:lnSpc>
                        <a:spcBef>
                          <a:spcPts val="0"/>
                        </a:spcBef>
                        <a:spcAft>
                          <a:spcPts val="0"/>
                        </a:spcAft>
                      </a:pPr>
                      <a:r>
                        <a:rPr lang="en-US" sz="1200" dirty="0">
                          <a:effectLst/>
                        </a:rPr>
                        <a:t> </a:t>
                      </a:r>
                    </a:p>
                    <a:p>
                      <a:pPr marL="22860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14" marR="44414" marT="0" marB="0"/>
                </a:tc>
                <a:extLst>
                  <a:ext uri="{0D108BD9-81ED-4DB2-BD59-A6C34878D82A}">
                    <a16:rowId xmlns:a16="http://schemas.microsoft.com/office/drawing/2014/main" val="4058147870"/>
                  </a:ext>
                </a:extLst>
              </a:tr>
            </a:tbl>
          </a:graphicData>
        </a:graphic>
      </p:graphicFrame>
    </p:spTree>
    <p:extLst>
      <p:ext uri="{BB962C8B-B14F-4D97-AF65-F5344CB8AC3E}">
        <p14:creationId xmlns:p14="http://schemas.microsoft.com/office/powerpoint/2010/main" val="17212753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14668</TotalTime>
  <Words>176</Words>
  <Application>Microsoft Office PowerPoint</Application>
  <PresentationFormat>On-screen Show (4:3)</PresentationFormat>
  <Paragraphs>96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Garfield</dc:creator>
  <cp:lastModifiedBy>John Garfield</cp:lastModifiedBy>
  <cp:revision>86</cp:revision>
  <dcterms:created xsi:type="dcterms:W3CDTF">2017-04-27T11:18:04Z</dcterms:created>
  <dcterms:modified xsi:type="dcterms:W3CDTF">2017-11-11T12:32:25Z</dcterms:modified>
</cp:coreProperties>
</file>